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4"/>
  </p:notesMasterIdLst>
  <p:sldIdLst>
    <p:sldId id="256" r:id="rId2"/>
    <p:sldId id="291" r:id="rId3"/>
    <p:sldId id="271" r:id="rId4"/>
    <p:sldId id="257" r:id="rId5"/>
    <p:sldId id="331" r:id="rId6"/>
    <p:sldId id="336" r:id="rId7"/>
    <p:sldId id="301" r:id="rId8"/>
    <p:sldId id="332" r:id="rId9"/>
    <p:sldId id="327" r:id="rId10"/>
    <p:sldId id="339" r:id="rId11"/>
    <p:sldId id="350" r:id="rId12"/>
    <p:sldId id="351" r:id="rId13"/>
    <p:sldId id="352" r:id="rId14"/>
    <p:sldId id="353" r:id="rId15"/>
    <p:sldId id="354" r:id="rId16"/>
    <p:sldId id="355" r:id="rId17"/>
    <p:sldId id="347" r:id="rId18"/>
    <p:sldId id="348" r:id="rId19"/>
    <p:sldId id="273" r:id="rId20"/>
    <p:sldId id="362" r:id="rId21"/>
    <p:sldId id="365" r:id="rId22"/>
    <p:sldId id="363" r:id="rId23"/>
    <p:sldId id="330" r:id="rId24"/>
    <p:sldId id="281" r:id="rId25"/>
    <p:sldId id="266" r:id="rId26"/>
    <p:sldId id="267" r:id="rId27"/>
    <p:sldId id="283" r:id="rId28"/>
    <p:sldId id="356" r:id="rId29"/>
    <p:sldId id="357" r:id="rId30"/>
    <p:sldId id="358" r:id="rId31"/>
    <p:sldId id="364" r:id="rId32"/>
    <p:sldId id="298" r:id="rId33"/>
    <p:sldId id="359" r:id="rId34"/>
    <p:sldId id="360" r:id="rId35"/>
    <p:sldId id="361" r:id="rId36"/>
    <p:sldId id="320" r:id="rId37"/>
    <p:sldId id="335" r:id="rId38"/>
    <p:sldId id="337" r:id="rId39"/>
    <p:sldId id="338" r:id="rId40"/>
    <p:sldId id="310" r:id="rId41"/>
    <p:sldId id="296" r:id="rId42"/>
    <p:sldId id="34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4C89F"/>
    <a:srgbClr val="2B3A1E"/>
    <a:srgbClr val="4E6935"/>
    <a:srgbClr val="5B7A3E"/>
    <a:srgbClr val="698E48"/>
    <a:srgbClr val="8CB369"/>
    <a:srgbClr val="D79233"/>
    <a:srgbClr val="0094C6"/>
    <a:srgbClr val="E38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4" autoAdjust="0"/>
    <p:restoredTop sz="71325" autoAdjust="0"/>
  </p:normalViewPr>
  <p:slideViewPr>
    <p:cSldViewPr snapToGrid="0" snapToObjects="1">
      <p:cViewPr>
        <p:scale>
          <a:sx n="50" d="100"/>
          <a:sy n="50" d="100"/>
        </p:scale>
        <p:origin x="2124" y="102"/>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2021-02-16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important at this point to emphasize that there will be lots of new material covered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Hypothesis – use the example of how phytoplankton in a lake use light to photosynthesize, so and increase in light would be expected to increase the phytoplankton biomass in a lake</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415610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 Model – use data to build a mathematical model to describe the observations.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 data are variables (such as light and water temperature) which can be used to drive the model.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1920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Quantify uncertainty – key step, there are also different types of uncertainty sources include: driver, model, parameter, initial conditions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66544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Generate Forecast – using the model for phytoplankton concentrations, we will drive it using weather forecast data to generate an ecological forecast.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key part of what makes a forecast is that it is driven by forecasted variables.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shows a forecast for primary productivity (represented as concentration of chlorophyll-a) in a lake with each line showing a different potential future. It is from this distribution of the lines that we can calculate the confidence intervals and hence the uncertainty.</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377622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Communicate Forecast – potential stakeholders being a water resource manager for a drinking water reservoir.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ways to communicate a forecast, but this is a critical step as a forecast is not effective for helping management if it is not communicated effectively to end users/stakeholders.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plot shows the distribution of the forecast where the solid line is the median and the shaded regions indicate the 95% confidence interval.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04691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Assess Forecast – Example is for chlorophyll-a, where the forecast median is represented by the solid line and the 95% confidence intervals are represented by the shaded area and observations are the orange points. Here it is predicting observed conditions relatively accurately.</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368639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Update model – used if model is not accurately predicting observations, can be done by updating model parameters, adding new driver variable.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initially in your model you had the uptake of nutrients in your model by phytoplankton to be relatively, so you might revisit the model and decide to increase the rate of nutrient uptake within the model.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example shows the original forecast (in green) and then the updated model forecast (red) which matches observations closer.</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381585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time moves forwards you will repeat the cycle as you generate new forecasts and then update your model with new observations. This is why we call refer to the forecast cycle as “</a:t>
            </a:r>
            <a:r>
              <a:rPr lang="en-US" sz="1200" b="1"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421985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version of a model is a linear model: “y = mx + b”, but today we will be using a model to predict chlorophyll-a concentrations in a lake, where chlorophyll is the "y" in the equation but will add in other drivers such as surface water temperature and incoming light.</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667730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Primary productivity is the </a:t>
            </a:r>
            <a:r>
              <a:rPr lang="en-US" sz="1200" b="1" kern="1200" dirty="0">
                <a:solidFill>
                  <a:schemeClr val="tx1"/>
                </a:solidFill>
                <a:effectLst/>
                <a:latin typeface="+mn-lt"/>
                <a:ea typeface="+mn-ea"/>
                <a:cs typeface="+mn-cs"/>
              </a:rPr>
              <a:t>productivity</a:t>
            </a:r>
            <a:r>
              <a:rPr lang="en-US" sz="1200" kern="1200" dirty="0">
                <a:solidFill>
                  <a:schemeClr val="tx1"/>
                </a:solidFill>
                <a:effectLst/>
                <a:latin typeface="+mn-lt"/>
                <a:ea typeface="+mn-ea"/>
                <a:cs typeface="+mn-cs"/>
              </a:rPr>
              <a:t> of the </a:t>
            </a:r>
            <a:r>
              <a:rPr lang="en-US" sz="1200" kern="1200" dirty="0" err="1">
                <a:solidFill>
                  <a:schemeClr val="tx1"/>
                </a:solidFill>
                <a:effectLst/>
                <a:latin typeface="+mn-lt"/>
                <a:ea typeface="+mn-ea"/>
                <a:cs typeface="+mn-cs"/>
              </a:rPr>
              <a:t>photosynthesizers</a:t>
            </a:r>
            <a:r>
              <a:rPr lang="en-US" sz="1200" kern="1200" dirty="0">
                <a:solidFill>
                  <a:schemeClr val="tx1"/>
                </a:solidFill>
                <a:effectLst/>
                <a:latin typeface="+mn-lt"/>
                <a:ea typeface="+mn-ea"/>
                <a:cs typeface="+mn-cs"/>
              </a:rPr>
              <a:t> at the base of the food chain in aquatic ecosystems.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Phytoplankton photosynthesize in the water column by taking up nutrients and using light to convert carbon dioxide into oxygen and sugars.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Water temperature can affect the energy required to photosynthesize. Zooplankton graze on phytoplankton.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30126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Quick road map of what will be covered in this lesson</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primary productivity model is a simple food web model with a producer, consumer and nutrients. </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For the terrestrial model, plants use sunlight to grow, deer consume the plants and then when the deer die, they decompose, and nutrients become available for plants. </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For the aquatic model, phytoplankton take up nutrients from the water column and photosynthesize using sunlight, zooplankton graze on the phytoplankton</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then when they die their nutrients become available for uptake of phytoplankton.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302229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are going to simplify the model further to just focus on phytoplankton and nutrients. So we will eliminate the consumer, zooplankton.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4120897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leaves us with the producer phytoplankton and nutrients. Phytoplankton uptake nutrients and increase in concentration and the mortality, or death of phytoplankton, increases the availability of nutrients.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driving variables of our model, we will be using incoming light and can add in the influence of surface water temperature.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simplified model is the “Nutrient-Phytoplankton model” or NP model.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7323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National Ecological Observatory Network (NEON) is a continental-scale observatory designed to collect long-term open access ecological data to better understand how U.S. terrestrial and aquatic ecosystems are changing. Today we will be forecasting primary productivity at a NEON lake site.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233226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objectives!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six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importantly, the goal here is to have students develop their own ecological model for their aquatic ecosystem, and then step through each stage of the forecast cycle.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will then make mini-presentations to share their forecast results at the end of Activity B.</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 which has five objectives (have students work in pairs).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Select and view a NEON site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Inspect the data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Explore variable relationships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Understand model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Build model and test scenarios</a:t>
            </a:r>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134354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B – continue working in pairs and answer the questions individually. Step through each step of the forecast cycle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Quantify forecast uncertainty</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Generate a forecast of primary productivity for your site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Communicate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Assess forecast with data</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Update model to improve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Generate the next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At the end of Activity B, regroup as a class and each of the groups present the results from their forecast and how their forecast got better or worse over time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C – if there is time, students can repeat the forecasting activity (Activity B) with a different site.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The module can be accessed at: </a:t>
            </a:r>
            <a:r>
              <a:rPr lang="en-IE" sz="1200" u="sng" kern="1200" dirty="0">
                <a:solidFill>
                  <a:schemeClr val="tx1"/>
                </a:solidFill>
                <a:effectLst/>
                <a:latin typeface="+mn-lt"/>
                <a:ea typeface="+mn-ea"/>
                <a:cs typeface="+mn-cs"/>
                <a:hlinkClick r:id="rId3"/>
              </a:rPr>
              <a:t>https://macrosystemseddie.shinyapps.io/module5/</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This is an interactive webpage </a:t>
            </a:r>
            <a:r>
              <a:rPr lang="en-US" sz="1200" kern="1200" dirty="0">
                <a:solidFill>
                  <a:schemeClr val="tx1"/>
                </a:solidFill>
                <a:effectLst/>
                <a:latin typeface="+mn-lt"/>
                <a:ea typeface="+mn-ea"/>
                <a:cs typeface="+mn-cs"/>
              </a:rPr>
              <a:t>built using R code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It has interactive plots and options embedded which allow you to build your own personal model, visualize and explore the data, and answer questions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Overview slide for the day (Will require instructor edits if adapting for different class lengths!)</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2 classes (1:15 -1:30 in length), completion of Activity A in class 1 and Activity B in class 2</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1 class (3:00 in length), Activity A - 45mins, 5min break, Activity B – 45 mins followed by 15 min presentation/discussion of each groups results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Big picture, framing ecological forecasts in the context of changing climate and land use. </a:t>
            </a:r>
          </a:p>
          <a:p>
            <a:pPr lvl="0"/>
            <a:r>
              <a:rPr lang="en-US" sz="1200" kern="1200" dirty="0">
                <a:solidFill>
                  <a:schemeClr val="tx1"/>
                </a:solidFill>
                <a:effectLst/>
                <a:latin typeface="+mn-lt"/>
                <a:ea typeface="+mn-ea"/>
                <a:cs typeface="+mn-cs"/>
              </a:rPr>
              <a:t>Focus on aquatic ecosystems today, management of these resources could be improved my having advance knowledge of how they could potentially change. </a:t>
            </a:r>
          </a:p>
          <a:p>
            <a:pPr lvl="0"/>
            <a:r>
              <a:rPr lang="en-US" sz="1200" kern="1200" dirty="0">
                <a:solidFill>
                  <a:schemeClr val="tx1"/>
                </a:solidFill>
                <a:effectLst/>
                <a:latin typeface="+mn-lt"/>
                <a:ea typeface="+mn-ea"/>
                <a:cs typeface="+mn-cs"/>
              </a:rPr>
              <a:t>Why do we want to generate ecological forecasts? </a:t>
            </a:r>
          </a:p>
          <a:p>
            <a:pPr lvl="0"/>
            <a:r>
              <a:rPr lang="en-US" sz="1200" kern="1200" dirty="0">
                <a:solidFill>
                  <a:schemeClr val="tx1"/>
                </a:solidFill>
                <a:effectLst/>
                <a:latin typeface="+mn-lt"/>
                <a:ea typeface="+mn-ea"/>
                <a:cs typeface="+mn-cs"/>
              </a:rPr>
              <a:t>Answer: Because there is lots of variability in how climate change is occurring globally and lakes provide critical ecosystem services for humans, so ecological forecasts are critical to help management of these resources in the short-term.</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Stop the presentation here and navigate to the Shiny App while screen sharing.</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Briefly demonstrate how to navigate between Activity Tabs and objective tabs within each Activity.</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Demonstrate the buttons regarding saving your progress and resuming your progress and the “Generate Report” feature.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Make sure to emphasize to students to read through the text carefully as there are instructions there if they get confused. Also encourage them to feel free to ask questions if they don’t understand what to do.</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At this point send the students into breakout rooms of ~4 (2 pairs each) and let them get started on the 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Identify if the saved report will be submitted as an assignment and which app questions need to be completed as part of the activity.</a:t>
            </a:r>
            <a:endParaRPr lang="en-IE"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31</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33</a:t>
            </a:fld>
            <a:endParaRPr lang="en-US"/>
          </a:p>
        </p:txBody>
      </p:sp>
    </p:spTree>
    <p:extLst>
      <p:ext uri="{BB962C8B-B14F-4D97-AF65-F5344CB8AC3E}">
        <p14:creationId xmlns:p14="http://schemas.microsoft.com/office/powerpoint/2010/main" val="210190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sources of uncertainty that affect ecological forecasts. Here are the main identified ones.</a:t>
            </a:r>
          </a:p>
          <a:p>
            <a:pPr marL="228600" indent="-228600">
              <a:buFont typeface="+mj-lt"/>
              <a:buAutoNum type="arabicPeriod"/>
            </a:pPr>
            <a:r>
              <a:rPr lang="en-US" dirty="0"/>
              <a:t>Observation uncertainty – this is related to uncertainty around measurements made when collecting data.</a:t>
            </a:r>
          </a:p>
          <a:p>
            <a:pPr marL="228600" indent="-228600">
              <a:buFont typeface="+mj-lt"/>
              <a:buAutoNum type="arabicPeriod"/>
            </a:pPr>
            <a:r>
              <a:rPr lang="en-US" dirty="0"/>
              <a:t>Model – related to the uncertainty within an ecological model.  Can be explained by Process - No matter how complex the model is, it will never truly represent the processes and Parameters -  parameters are used within models to represent either approximations or inherent</a:t>
            </a: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38</a:t>
            </a:fld>
            <a:endParaRPr lang="en-US"/>
          </a:p>
        </p:txBody>
      </p:sp>
    </p:spTree>
    <p:extLst>
      <p:ext uri="{BB962C8B-B14F-4D97-AF65-F5344CB8AC3E}">
        <p14:creationId xmlns:p14="http://schemas.microsoft.com/office/powerpoint/2010/main" val="451640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examples of forecasts that have been mentioned, encourage students to think of:</a:t>
            </a:r>
          </a:p>
          <a:p>
            <a:pPr marL="171450" indent="-171450">
              <a:buFont typeface="Arial" panose="020B0604020202020204" pitchFamily="34" charset="0"/>
              <a:buChar char="•"/>
            </a:pPr>
            <a:r>
              <a:rPr lang="en-US" dirty="0"/>
              <a:t>What is needed to create that forecast?</a:t>
            </a:r>
          </a:p>
          <a:p>
            <a:pPr marL="171450" indent="-171450">
              <a:buFont typeface="Arial" panose="020B0604020202020204" pitchFamily="34" charset="0"/>
              <a:buChar char="•"/>
            </a:pPr>
            <a:r>
              <a:rPr lang="en-US" dirty="0"/>
              <a:t>How is a forecast generated?</a:t>
            </a:r>
          </a:p>
          <a:p>
            <a:pPr marL="171450" indent="-171450">
              <a:buFont typeface="Arial" panose="020B0604020202020204" pitchFamily="34" charset="0"/>
              <a:buChar char="•"/>
            </a:pPr>
            <a:r>
              <a:rPr lang="en-US" dirty="0"/>
              <a:t>In what way is it presented to communicate the forecast?</a:t>
            </a:r>
          </a:p>
          <a:p>
            <a:pPr marL="171450" indent="-171450">
              <a:buFont typeface="Arial" panose="020B0604020202020204" pitchFamily="34" charset="0"/>
              <a:buChar char="•"/>
            </a:pPr>
            <a:r>
              <a:rPr lang="en-US" dirty="0"/>
              <a:t>Why is there uncertainty in a forecast?</a:t>
            </a:r>
          </a:p>
        </p:txBody>
      </p:sp>
      <p:sp>
        <p:nvSpPr>
          <p:cNvPr id="4" name="Slide Number Placeholder 3"/>
          <p:cNvSpPr>
            <a:spLocks noGrp="1"/>
          </p:cNvSpPr>
          <p:nvPr>
            <p:ph type="sldNum" sz="quarter" idx="5"/>
          </p:nvPr>
        </p:nvSpPr>
        <p:spPr/>
        <p:txBody>
          <a:bodyPr/>
          <a:lstStyle/>
          <a:p>
            <a:fld id="{58020EE3-0E66-7545-AD0E-C93C74C0187D}" type="slidenum">
              <a:rPr lang="en-US" smtClean="0"/>
              <a:t>40</a:t>
            </a:fld>
            <a:endParaRPr lang="en-US"/>
          </a:p>
        </p:txBody>
      </p:sp>
    </p:spTree>
    <p:extLst>
      <p:ext uri="{BB962C8B-B14F-4D97-AF65-F5344CB8AC3E}">
        <p14:creationId xmlns:p14="http://schemas.microsoft.com/office/powerpoint/2010/main" val="79773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macrosystems ecology approach can be used to address ecological dynamics and feedbacks across multiple spatial and temporal scales.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41</a:t>
            </a:fld>
            <a:endParaRPr lang="en-US"/>
          </a:p>
        </p:txBody>
      </p:sp>
    </p:spTree>
    <p:extLst>
      <p:ext uri="{BB962C8B-B14F-4D97-AF65-F5344CB8AC3E}">
        <p14:creationId xmlns:p14="http://schemas.microsoft.com/office/powerpoint/2010/main" val="25080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forecast is a well-informed guess of the future; therefore, it will always be uncertain.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use mathematical methods to measure and constrain uncertainty within our forecast.</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42</a:t>
            </a:fld>
            <a:endParaRPr lang="en-US"/>
          </a:p>
        </p:txBody>
      </p:sp>
    </p:spTree>
    <p:extLst>
      <p:ext uri="{BB962C8B-B14F-4D97-AF65-F5344CB8AC3E}">
        <p14:creationId xmlns:p14="http://schemas.microsoft.com/office/powerpoint/2010/main" val="167987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is a Forecast?” – </a:t>
            </a:r>
          </a:p>
          <a:p>
            <a:pPr lvl="0"/>
            <a:r>
              <a:rPr lang="en-US" sz="1200" kern="1200" dirty="0">
                <a:solidFill>
                  <a:schemeClr val="tx1"/>
                </a:solidFill>
                <a:effectLst/>
                <a:latin typeface="+mn-lt"/>
                <a:ea typeface="+mn-ea"/>
                <a:cs typeface="+mn-cs"/>
              </a:rPr>
              <a:t>if teaching virtually, prompt them to either type answers into the chat or raise their hand to ask the question. </a:t>
            </a:r>
          </a:p>
          <a:p>
            <a:pPr lvl="0"/>
            <a:r>
              <a:rPr lang="en-US" sz="1200" kern="1200" dirty="0">
                <a:solidFill>
                  <a:schemeClr val="tx1"/>
                </a:solidFill>
                <a:effectLst/>
                <a:latin typeface="+mn-lt"/>
                <a:ea typeface="+mn-ea"/>
                <a:cs typeface="+mn-cs"/>
              </a:rPr>
              <a:t>Key aspects of a forecasts are listed in the slide. </a:t>
            </a:r>
          </a:p>
          <a:p>
            <a:pPr lvl="0"/>
            <a:r>
              <a:rPr lang="en-US" sz="1200" kern="1200" dirty="0">
                <a:solidFill>
                  <a:schemeClr val="tx1"/>
                </a:solidFill>
                <a:effectLst/>
                <a:latin typeface="+mn-lt"/>
                <a:ea typeface="+mn-ea"/>
                <a:cs typeface="+mn-cs"/>
              </a:rPr>
              <a:t>Actionable implies that the information is given in a time frame that allows for a response. For example, you could forecast air temperature five minutes into the future with relatively low uncertainty, but this is not much use compared to a forecast for air temperature five days into the future.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do we forecast?’. </a:t>
            </a:r>
          </a:p>
          <a:p>
            <a:pPr lvl="0"/>
            <a:r>
              <a:rPr lang="en-US" sz="1200" kern="1200" dirty="0">
                <a:solidFill>
                  <a:schemeClr val="tx1"/>
                </a:solidFill>
                <a:effectLst/>
                <a:latin typeface="+mn-lt"/>
                <a:ea typeface="+mn-ea"/>
                <a:cs typeface="+mn-cs"/>
              </a:rPr>
              <a:t>Encourage them to provide answers by either un-muting or typing into the chat or raising their hand. </a:t>
            </a:r>
          </a:p>
          <a:p>
            <a:pPr lvl="0"/>
            <a:r>
              <a:rPr lang="en-US" sz="1200" kern="1200" dirty="0">
                <a:solidFill>
                  <a:schemeClr val="tx1"/>
                </a:solidFill>
                <a:effectLst/>
                <a:latin typeface="+mn-lt"/>
                <a:ea typeface="+mn-ea"/>
                <a:cs typeface="+mn-cs"/>
              </a:rPr>
              <a:t>Add the examples with the animation and detail how forecasting is prevalent across many different sectors of society.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195899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There are two main purposes of forecasts. </a:t>
            </a:r>
          </a:p>
          <a:p>
            <a:pPr lvl="0"/>
            <a:r>
              <a:rPr lang="en-US" sz="1200" kern="1200" dirty="0">
                <a:solidFill>
                  <a:schemeClr val="tx1"/>
                </a:solidFill>
                <a:effectLst/>
                <a:latin typeface="+mn-lt"/>
                <a:ea typeface="+mn-ea"/>
                <a:cs typeface="+mn-cs"/>
              </a:rPr>
              <a:t>Talk through the examples and stress the difference between a situation when we have no control over the outcome (passive) and when we can influence the outcome (active)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Preparation – the example is Hurricane Sandy in 2012 - passive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Actionable – the example is COVID-19 - active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54024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Today, we are going to focus specifically on ecological forecasting.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Question to ask the students on this slide: what is an ecological forecast? </a:t>
            </a:r>
          </a:p>
          <a:p>
            <a:pPr lvl="0"/>
            <a:r>
              <a:rPr lang="en-US" sz="1200" kern="1200" dirty="0">
                <a:solidFill>
                  <a:schemeClr val="tx1"/>
                </a:solidFill>
                <a:effectLst/>
                <a:latin typeface="+mn-lt"/>
                <a:ea typeface="+mn-ea"/>
                <a:cs typeface="+mn-cs"/>
              </a:rPr>
              <a:t>Highlight the inclusion of “uncertainty”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42141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Uncertainty:</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forecast is a well-informed guess of the future; therefore, it will always be uncertain</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at the core of how people evaluate risk and make decisions</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Uncertainty generally increases with time into the future</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Here is a plot showing 16 day forecast of air pressure with shaded regions showing 95% confidence interval and the solid line represents the median. The confidence interval represents the uncertainty in the forecast.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5298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each point in the forecast cycle and that you will break each of them down. Highlight that it is “</a:t>
            </a:r>
            <a:r>
              <a:rPr lang="en-US" sz="1200" b="1"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 which means that it is a repetitive process, hence why it is described as a cycle.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68619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2021-02-16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2021-02-16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2021-02-16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2021-02-16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2021-02-16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2021-02-16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2021-02-16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2021-02-16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2021-02-16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2021-02-16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2021-02-16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2021-02-16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1.wdp"/><Relationship Id="rId7"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Introduction to Ecological Forecasting</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Carey, C.C., Thomas, R. Q. 23 January 2021.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1.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Create Hypothesis</a:t>
            </a:r>
          </a:p>
        </p:txBody>
      </p:sp>
      <p:pic>
        <p:nvPicPr>
          <p:cNvPr id="5" name="Content Placeholder 4" descr="Diagram&#10;&#10;Description automatically generated">
            <a:extLst>
              <a:ext uri="{FF2B5EF4-FFF2-40B4-BE49-F238E27FC236}">
                <a16:creationId xmlns:a16="http://schemas.microsoft.com/office/drawing/2014/main" id="{1A055E6A-D47D-4B0E-A98C-B6E716045B2D}"/>
              </a:ext>
            </a:extLst>
          </p:cNvPr>
          <p:cNvPicPr>
            <a:picLocks noGrp="1" noChangeAspect="1"/>
          </p:cNvPicPr>
          <p:nvPr>
            <p:ph idx="1"/>
          </p:nvPr>
        </p:nvPicPr>
        <p:blipFill>
          <a:blip r:embed="rId3"/>
          <a:stretch>
            <a:fillRect/>
          </a:stretch>
        </p:blipFill>
        <p:spPr>
          <a:xfrm>
            <a:off x="5190760" y="533400"/>
            <a:ext cx="3685915" cy="2764436"/>
          </a:xfr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889948"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A hypothesis is an idea that proposes an explanation about a phenomenon observed in the natural world</a:t>
            </a:r>
          </a:p>
          <a:p>
            <a:pPr marL="0" indent="0">
              <a:buNone/>
            </a:pPr>
            <a:endParaRPr lang="en-US" dirty="0"/>
          </a:p>
          <a:p>
            <a:pPr marL="0" indent="0">
              <a:buNone/>
            </a:pPr>
            <a:r>
              <a:rPr lang="en-US" dirty="0"/>
              <a:t>E.g., more light will increase the algal biomass in a lake</a:t>
            </a:r>
            <a:endParaRPr lang="en-IE" dirty="0"/>
          </a:p>
        </p:txBody>
      </p:sp>
    </p:spTree>
    <p:extLst>
      <p:ext uri="{BB962C8B-B14F-4D97-AF65-F5344CB8AC3E}">
        <p14:creationId xmlns:p14="http://schemas.microsoft.com/office/powerpoint/2010/main" val="14247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Build Model</a:t>
            </a:r>
          </a:p>
        </p:txBody>
      </p:sp>
      <p:pic>
        <p:nvPicPr>
          <p:cNvPr id="10" name="Picture 9" descr="Diagram&#10;&#10;Description automatically generated">
            <a:extLst>
              <a:ext uri="{FF2B5EF4-FFF2-40B4-BE49-F238E27FC236}">
                <a16:creationId xmlns:a16="http://schemas.microsoft.com/office/drawing/2014/main" id="{4B3D1499-98BF-49CF-8A72-433AC8E7EACA}"/>
              </a:ext>
            </a:extLst>
          </p:cNvPr>
          <p:cNvPicPr>
            <a:picLocks noChangeAspect="1"/>
          </p:cNvPicPr>
          <p:nvPr/>
        </p:nvPicPr>
        <p:blipFill>
          <a:blip r:embed="rId3"/>
          <a:stretch>
            <a:fillRect/>
          </a:stretch>
        </p:blipFill>
        <p:spPr>
          <a:xfrm>
            <a:off x="5190760" y="533400"/>
            <a:ext cx="3687580" cy="2765685"/>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Using observational data, we can build a mathematical model to describe what is happening</a:t>
            </a:r>
          </a:p>
          <a:p>
            <a:pPr marL="0" indent="0">
              <a:buNone/>
            </a:pPr>
            <a:r>
              <a:rPr lang="en-US" dirty="0"/>
              <a:t>E.g., </a:t>
            </a:r>
            <a:endParaRPr lang="en-IE" dirty="0"/>
          </a:p>
        </p:txBody>
      </p:sp>
      <p:sp>
        <p:nvSpPr>
          <p:cNvPr id="3" name="TextBox 2">
            <a:extLst>
              <a:ext uri="{FF2B5EF4-FFF2-40B4-BE49-F238E27FC236}">
                <a16:creationId xmlns:a16="http://schemas.microsoft.com/office/drawing/2014/main" id="{10C2D8AE-72DD-394F-9DB1-9AF5C920A358}"/>
              </a:ext>
            </a:extLst>
          </p:cNvPr>
          <p:cNvSpPr txBox="1"/>
          <p:nvPr/>
        </p:nvSpPr>
        <p:spPr>
          <a:xfrm>
            <a:off x="1190210" y="5792568"/>
            <a:ext cx="1666754" cy="923330"/>
          </a:xfrm>
          <a:prstGeom prst="rect">
            <a:avLst/>
          </a:prstGeom>
          <a:noFill/>
        </p:spPr>
        <p:txBody>
          <a:bodyPr wrap="square" rtlCol="0">
            <a:spAutoFit/>
          </a:bodyPr>
          <a:lstStyle/>
          <a:p>
            <a:pPr algn="ctr"/>
            <a:r>
              <a:rPr lang="en-US" dirty="0"/>
              <a:t>Amount of Phytoplankton today</a:t>
            </a:r>
          </a:p>
        </p:txBody>
      </p:sp>
      <p:sp>
        <p:nvSpPr>
          <p:cNvPr id="8" name="TextBox 7">
            <a:extLst>
              <a:ext uri="{FF2B5EF4-FFF2-40B4-BE49-F238E27FC236}">
                <a16:creationId xmlns:a16="http://schemas.microsoft.com/office/drawing/2014/main" id="{FA720B42-0162-294A-B555-8E28787AD7F8}"/>
              </a:ext>
            </a:extLst>
          </p:cNvPr>
          <p:cNvSpPr txBox="1"/>
          <p:nvPr/>
        </p:nvSpPr>
        <p:spPr>
          <a:xfrm>
            <a:off x="2739957" y="5754468"/>
            <a:ext cx="1666754" cy="923330"/>
          </a:xfrm>
          <a:prstGeom prst="rect">
            <a:avLst/>
          </a:prstGeom>
          <a:noFill/>
        </p:spPr>
        <p:txBody>
          <a:bodyPr wrap="square" rtlCol="0">
            <a:spAutoFit/>
          </a:bodyPr>
          <a:lstStyle/>
          <a:p>
            <a:pPr algn="ctr"/>
            <a:r>
              <a:rPr lang="en-US" dirty="0"/>
              <a:t>Amount of Phytoplankton yesterday</a:t>
            </a:r>
          </a:p>
        </p:txBody>
      </p:sp>
      <p:sp>
        <p:nvSpPr>
          <p:cNvPr id="9" name="TextBox 8">
            <a:extLst>
              <a:ext uri="{FF2B5EF4-FFF2-40B4-BE49-F238E27FC236}">
                <a16:creationId xmlns:a16="http://schemas.microsoft.com/office/drawing/2014/main" id="{9AF088C2-91E7-F746-8B41-847507AA8797}"/>
              </a:ext>
            </a:extLst>
          </p:cNvPr>
          <p:cNvSpPr txBox="1"/>
          <p:nvPr/>
        </p:nvSpPr>
        <p:spPr>
          <a:xfrm>
            <a:off x="4519298" y="5792568"/>
            <a:ext cx="1149516" cy="646331"/>
          </a:xfrm>
          <a:prstGeom prst="rect">
            <a:avLst/>
          </a:prstGeom>
          <a:noFill/>
        </p:spPr>
        <p:txBody>
          <a:bodyPr wrap="square" rtlCol="0">
            <a:spAutoFit/>
          </a:bodyPr>
          <a:lstStyle/>
          <a:p>
            <a:pPr algn="ctr"/>
            <a:r>
              <a:rPr lang="en-US" dirty="0"/>
              <a:t>Nutrient </a:t>
            </a:r>
          </a:p>
          <a:p>
            <a:pPr algn="ctr"/>
            <a:r>
              <a:rPr lang="en-US" dirty="0"/>
              <a:t>uptake</a:t>
            </a:r>
          </a:p>
        </p:txBody>
      </p:sp>
      <p:sp>
        <p:nvSpPr>
          <p:cNvPr id="12" name="TextBox 11">
            <a:extLst>
              <a:ext uri="{FF2B5EF4-FFF2-40B4-BE49-F238E27FC236}">
                <a16:creationId xmlns:a16="http://schemas.microsoft.com/office/drawing/2014/main" id="{7E864DB8-26FC-2342-8348-5DD5ED812B20}"/>
              </a:ext>
            </a:extLst>
          </p:cNvPr>
          <p:cNvSpPr txBox="1"/>
          <p:nvPr/>
        </p:nvSpPr>
        <p:spPr>
          <a:xfrm>
            <a:off x="6064626" y="5772790"/>
            <a:ext cx="1619967" cy="646331"/>
          </a:xfrm>
          <a:prstGeom prst="rect">
            <a:avLst/>
          </a:prstGeom>
          <a:noFill/>
        </p:spPr>
        <p:txBody>
          <a:bodyPr wrap="square" rtlCol="0">
            <a:spAutoFit/>
          </a:bodyPr>
          <a:lstStyle/>
          <a:p>
            <a:pPr algn="ctr"/>
            <a:r>
              <a:rPr lang="en-US" dirty="0"/>
              <a:t>Phytoplankton death</a:t>
            </a:r>
          </a:p>
        </p:txBody>
      </p:sp>
      <mc:AlternateContent xmlns:mc="http://schemas.openxmlformats.org/markup-compatibility/2006" xmlns:a14="http://schemas.microsoft.com/office/drawing/2010/main">
        <mc:Choice Requires="a14">
          <p:graphicFrame>
            <p:nvGraphicFramePr>
              <p:cNvPr id="13" name="Table 9">
                <a:extLst>
                  <a:ext uri="{FF2B5EF4-FFF2-40B4-BE49-F238E27FC236}">
                    <a16:creationId xmlns:a16="http://schemas.microsoft.com/office/drawing/2014/main" id="{8D152414-5796-425A-94EB-5BEC1F856F66}"/>
                  </a:ext>
                </a:extLst>
              </p:cNvPr>
              <p:cNvGraphicFramePr>
                <a:graphicFrameLocks noGrp="1"/>
              </p:cNvGraphicFramePr>
              <p:nvPr>
                <p:extLst>
                  <p:ext uri="{D42A27DB-BD31-4B8C-83A1-F6EECF244321}">
                    <p14:modId xmlns:p14="http://schemas.microsoft.com/office/powerpoint/2010/main" val="3999191206"/>
                  </p:ext>
                </p:extLst>
              </p:nvPr>
            </p:nvGraphicFramePr>
            <p:xfrm>
              <a:off x="197476" y="4480591"/>
              <a:ext cx="8749048" cy="1273877"/>
            </p:xfrm>
            <a:graphic>
              <a:graphicData uri="http://schemas.openxmlformats.org/drawingml/2006/table">
                <a:tbl>
                  <a:tblPr firstRow="1" bandRow="1"/>
                  <a:tblGrid>
                    <a:gridCol w="8749048">
                      <a:extLst>
                        <a:ext uri="{9D8B030D-6E8A-4147-A177-3AD203B41FA5}">
                          <a16:colId xmlns:a16="http://schemas.microsoft.com/office/drawing/2014/main" val="3406651029"/>
                        </a:ext>
                      </a:extLst>
                    </a:gridCol>
                  </a:tblGrid>
                  <a:tr h="37166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IE"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39210476"/>
                      </a:ext>
                    </a:extLst>
                  </a:tr>
                  <a:tr h="90221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14:m>
                            <m:oMathPara xmlns:m="http://schemas.openxmlformats.org/officeDocument/2006/math">
                              <m:oMathParaPr>
                                <m:jc m:val="centerGroup"/>
                              </m:oMathParaPr>
                              <m:oMath xmlns:m="http://schemas.openxmlformats.org/officeDocument/2006/math">
                                <m:sSub>
                                  <m:sSubPr>
                                    <m:ctrlPr>
                                      <a:rPr lang="en-IE" sz="2400" b="1" i="1" smtClean="0">
                                        <a:latin typeface="Cambria Math" panose="02040503050406030204" pitchFamily="18" charset="0"/>
                                      </a:rPr>
                                    </m:ctrlPr>
                                  </m:sSubPr>
                                  <m:e>
                                    <m:r>
                                      <a:rPr lang="en-IE" sz="2400" b="1" i="1" smtClean="0">
                                        <a:latin typeface="Cambria Math" panose="02040503050406030204" pitchFamily="18" charset="0"/>
                                      </a:rPr>
                                      <m:t>𝒑𝒉𝒚𝒕𝒐</m:t>
                                    </m:r>
                                  </m:e>
                                  <m:sub>
                                    <m:r>
                                      <a:rPr lang="en-IE" sz="2400" b="1" i="1" smtClean="0">
                                        <a:latin typeface="Cambria Math" panose="02040503050406030204" pitchFamily="18" charset="0"/>
                                      </a:rPr>
                                      <m:t>𝒕</m:t>
                                    </m:r>
                                  </m:sub>
                                </m:sSub>
                                <m:r>
                                  <a:rPr lang="en-IE" sz="2400" b="1" i="1" smtClean="0">
                                    <a:latin typeface="Cambria Math" panose="02040503050406030204" pitchFamily="18" charset="0"/>
                                  </a:rPr>
                                  <m:t>=</m:t>
                                </m:r>
                                <m:sSub>
                                  <m:sSubPr>
                                    <m:ctrlPr>
                                      <a:rPr lang="en-IE" sz="2400" b="1" i="1" smtClean="0">
                                        <a:latin typeface="Cambria Math" panose="02040503050406030204" pitchFamily="18" charset="0"/>
                                      </a:rPr>
                                    </m:ctrlPr>
                                  </m:sSubPr>
                                  <m:e>
                                    <m:r>
                                      <a:rPr lang="en-IE" sz="2400" b="1" i="1" smtClean="0">
                                        <a:latin typeface="Cambria Math" panose="02040503050406030204" pitchFamily="18" charset="0"/>
                                      </a:rPr>
                                      <m:t>𝒑𝒉𝒚𝒕𝒐</m:t>
                                    </m:r>
                                  </m:e>
                                  <m:sub>
                                    <m:r>
                                      <a:rPr lang="en-IE" sz="2400" b="1" i="1" smtClean="0">
                                        <a:latin typeface="Cambria Math" panose="02040503050406030204" pitchFamily="18" charset="0"/>
                                      </a:rPr>
                                      <m:t>𝒕</m:t>
                                    </m:r>
                                    <m:r>
                                      <a:rPr lang="en-IE" sz="2400" b="1" i="1" smtClean="0">
                                        <a:latin typeface="Cambria Math" panose="02040503050406030204" pitchFamily="18" charset="0"/>
                                      </a:rPr>
                                      <m:t>−</m:t>
                                    </m:r>
                                    <m:r>
                                      <a:rPr lang="en-IE" sz="2400" b="1" i="1" smtClean="0">
                                        <a:latin typeface="Cambria Math" panose="02040503050406030204" pitchFamily="18" charset="0"/>
                                      </a:rPr>
                                      <m:t>𝟏</m:t>
                                    </m:r>
                                  </m:sub>
                                </m:sSub>
                                <m:r>
                                  <a:rPr lang="en-IE" sz="2400" b="1" i="1" smtClean="0">
                                    <a:latin typeface="Cambria Math" panose="02040503050406030204" pitchFamily="18" charset="0"/>
                                  </a:rPr>
                                  <m:t>+</m:t>
                                </m:r>
                                <m:r>
                                  <a:rPr lang="en-IE" sz="2400" b="1" i="1" smtClean="0">
                                    <a:solidFill>
                                      <a:srgbClr val="00B050"/>
                                    </a:solidFill>
                                    <a:latin typeface="Cambria Math" panose="02040503050406030204" pitchFamily="18" charset="0"/>
                                  </a:rPr>
                                  <m:t>𝒖𝒑𝒕𝒂𝒌𝒆</m:t>
                                </m:r>
                                <m:r>
                                  <a:rPr lang="en-IE" sz="2400" b="1" i="1" smtClean="0">
                                    <a:latin typeface="Cambria Math" panose="02040503050406030204" pitchFamily="18" charset="0"/>
                                  </a:rPr>
                                  <m:t> −</m:t>
                                </m:r>
                                <m:r>
                                  <a:rPr lang="en-IE" sz="2400" b="1" i="1" smtClean="0">
                                    <a:solidFill>
                                      <a:srgbClr val="FF0000"/>
                                    </a:solidFill>
                                    <a:latin typeface="Cambria Math" panose="02040503050406030204" pitchFamily="18" charset="0"/>
                                  </a:rPr>
                                  <m:t>𝒎𝒐𝒓𝒕𝒂𝒍𝒊𝒕𝒚</m:t>
                                </m:r>
                              </m:oMath>
                            </m:oMathPara>
                          </a14:m>
                          <a:endParaRPr lang="en-IE" sz="2800" b="1" dirty="0"/>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595993232"/>
                      </a:ext>
                    </a:extLst>
                  </a:tr>
                </a:tbl>
              </a:graphicData>
            </a:graphic>
          </p:graphicFrame>
        </mc:Choice>
        <mc:Fallback xmlns="">
          <p:graphicFrame>
            <p:nvGraphicFramePr>
              <p:cNvPr id="13" name="Table 9">
                <a:extLst>
                  <a:ext uri="{FF2B5EF4-FFF2-40B4-BE49-F238E27FC236}">
                    <a16:creationId xmlns:a16="http://schemas.microsoft.com/office/drawing/2014/main" id="{8D152414-5796-425A-94EB-5BEC1F856F66}"/>
                  </a:ext>
                </a:extLst>
              </p:cNvPr>
              <p:cNvGraphicFramePr>
                <a:graphicFrameLocks noGrp="1"/>
              </p:cNvGraphicFramePr>
              <p:nvPr>
                <p:extLst>
                  <p:ext uri="{D42A27DB-BD31-4B8C-83A1-F6EECF244321}">
                    <p14:modId xmlns:p14="http://schemas.microsoft.com/office/powerpoint/2010/main" val="3999191206"/>
                  </p:ext>
                </p:extLst>
              </p:nvPr>
            </p:nvGraphicFramePr>
            <p:xfrm>
              <a:off x="197476" y="4480591"/>
              <a:ext cx="8749048" cy="1273877"/>
            </p:xfrm>
            <a:graphic>
              <a:graphicData uri="http://schemas.openxmlformats.org/drawingml/2006/table">
                <a:tbl>
                  <a:tblPr firstRow="1" bandRow="1"/>
                  <a:tblGrid>
                    <a:gridCol w="8749048">
                      <a:extLst>
                        <a:ext uri="{9D8B030D-6E8A-4147-A177-3AD203B41FA5}">
                          <a16:colId xmlns:a16="http://schemas.microsoft.com/office/drawing/2014/main" val="3406651029"/>
                        </a:ext>
                      </a:extLst>
                    </a:gridCol>
                  </a:tblGrid>
                  <a:tr h="37166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IE"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39210476"/>
                      </a:ext>
                    </a:extLst>
                  </a:tr>
                  <a:tr h="902217">
                    <a:tc>
                      <a:txBody>
                        <a:bodyPr/>
                        <a:lstStyle/>
                        <a:p>
                          <a:endParaRPr lang="en-US"/>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4"/>
                          <a:stretch>
                            <a:fillRect l="-70" t="-42568" r="-279" b="-2027"/>
                          </a:stretch>
                        </a:blipFill>
                      </a:tcPr>
                    </a:tc>
                    <a:extLst>
                      <a:ext uri="{0D108BD9-81ED-4DB2-BD59-A6C34878D82A}">
                        <a16:rowId xmlns:a16="http://schemas.microsoft.com/office/drawing/2014/main" val="1595993232"/>
                      </a:ext>
                    </a:extLst>
                  </a:tr>
                </a:tbl>
              </a:graphicData>
            </a:graphic>
          </p:graphicFrame>
        </mc:Fallback>
      </mc:AlternateContent>
    </p:spTree>
    <p:extLst>
      <p:ext uri="{BB962C8B-B14F-4D97-AF65-F5344CB8AC3E}">
        <p14:creationId xmlns:p14="http://schemas.microsoft.com/office/powerpoint/2010/main" val="330521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Quantify Uncertainty</a:t>
            </a:r>
          </a:p>
        </p:txBody>
      </p:sp>
      <p:pic>
        <p:nvPicPr>
          <p:cNvPr id="4" name="Picture 3" descr="Diagram&#10;&#10;Description automatically generated">
            <a:extLst>
              <a:ext uri="{FF2B5EF4-FFF2-40B4-BE49-F238E27FC236}">
                <a16:creationId xmlns:a16="http://schemas.microsoft.com/office/drawing/2014/main" id="{819E03A9-7F74-4E54-ADD3-E6204619C1B3}"/>
              </a:ext>
            </a:extLst>
          </p:cNvPr>
          <p:cNvPicPr>
            <a:picLocks noChangeAspect="1"/>
          </p:cNvPicPr>
          <p:nvPr/>
        </p:nvPicPr>
        <p:blipFill>
          <a:blip r:embed="rId3"/>
          <a:stretch>
            <a:fillRect/>
          </a:stretch>
        </p:blipFill>
        <p:spPr>
          <a:xfrm>
            <a:off x="5190760"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267325" y="1600200"/>
            <a:ext cx="4304675"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Characterization and reduction of the uncertainties in the forecast</a:t>
            </a:r>
          </a:p>
          <a:p>
            <a:pPr marL="0" indent="0">
              <a:buNone/>
            </a:pPr>
            <a:endParaRPr lang="en-US" dirty="0"/>
          </a:p>
          <a:p>
            <a:pPr marL="0" indent="0">
              <a:buNone/>
            </a:pPr>
            <a:r>
              <a:rPr lang="en-US" dirty="0"/>
              <a:t>E.g., future weather isn’t known exactly, so we use many different scenarios to forecast it, and then can quantify differences among scenarios as part of overall forecast uncertainty</a:t>
            </a:r>
            <a:endParaRPr lang="en-IE" dirty="0"/>
          </a:p>
        </p:txBody>
      </p:sp>
      <p:pic>
        <p:nvPicPr>
          <p:cNvPr id="5" name="Picture 4">
            <a:extLst>
              <a:ext uri="{FF2B5EF4-FFF2-40B4-BE49-F238E27FC236}">
                <a16:creationId xmlns:a16="http://schemas.microsoft.com/office/drawing/2014/main" id="{E79B7B81-FCAE-451D-9146-A5C4EA04DE06}"/>
              </a:ext>
            </a:extLst>
          </p:cNvPr>
          <p:cNvPicPr>
            <a:picLocks noChangeAspect="1"/>
          </p:cNvPicPr>
          <p:nvPr/>
        </p:nvPicPr>
        <p:blipFill>
          <a:blip r:embed="rId4"/>
          <a:stretch>
            <a:fillRect/>
          </a:stretch>
        </p:blipFill>
        <p:spPr>
          <a:xfrm>
            <a:off x="4572000" y="3719544"/>
            <a:ext cx="4468303" cy="2465068"/>
          </a:xfrm>
          <a:prstGeom prst="rect">
            <a:avLst/>
          </a:prstGeom>
          <a:ln>
            <a:solidFill>
              <a:schemeClr val="tx1"/>
            </a:solidFill>
          </a:ln>
        </p:spPr>
      </p:pic>
      <p:sp>
        <p:nvSpPr>
          <p:cNvPr id="8" name="TextBox 7">
            <a:extLst>
              <a:ext uri="{FF2B5EF4-FFF2-40B4-BE49-F238E27FC236}">
                <a16:creationId xmlns:a16="http://schemas.microsoft.com/office/drawing/2014/main" id="{4EF164B5-3FA6-410B-8B0E-0D930536E190}"/>
              </a:ext>
            </a:extLst>
          </p:cNvPr>
          <p:cNvSpPr txBox="1"/>
          <p:nvPr/>
        </p:nvSpPr>
        <p:spPr>
          <a:xfrm>
            <a:off x="4572000" y="6173371"/>
            <a:ext cx="4572000" cy="584775"/>
          </a:xfrm>
          <a:prstGeom prst="rect">
            <a:avLst/>
          </a:prstGeom>
          <a:noFill/>
        </p:spPr>
        <p:txBody>
          <a:bodyPr wrap="square" rtlCol="0">
            <a:spAutoFit/>
          </a:bodyPr>
          <a:lstStyle/>
          <a:p>
            <a:r>
              <a:rPr lang="en-US" sz="1600" i="1" dirty="0"/>
              <a:t>Plot showing 10 day forecast of air temperature with each line representing a different forecast (n = 15)</a:t>
            </a:r>
            <a:endParaRPr lang="en-IE" sz="1600" i="1" dirty="0"/>
          </a:p>
        </p:txBody>
      </p:sp>
    </p:spTree>
    <p:extLst>
      <p:ext uri="{BB962C8B-B14F-4D97-AF65-F5344CB8AC3E}">
        <p14:creationId xmlns:p14="http://schemas.microsoft.com/office/powerpoint/2010/main" val="399632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Generate Forecast</a:t>
            </a:r>
          </a:p>
        </p:txBody>
      </p:sp>
      <p:pic>
        <p:nvPicPr>
          <p:cNvPr id="5" name="Picture 4" descr="Diagram&#10;&#10;Description automatically generated">
            <a:extLst>
              <a:ext uri="{FF2B5EF4-FFF2-40B4-BE49-F238E27FC236}">
                <a16:creationId xmlns:a16="http://schemas.microsoft.com/office/drawing/2014/main" id="{489A6AB3-86EB-4E54-A9A3-117CE8BAA3CD}"/>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Generate a forecast into the future using the model that has been built and using forecasted driver data</a:t>
            </a:r>
          </a:p>
          <a:p>
            <a:pPr marL="0" indent="0">
              <a:buNone/>
            </a:pPr>
            <a:endParaRPr lang="en-US" dirty="0"/>
          </a:p>
        </p:txBody>
      </p:sp>
      <p:pic>
        <p:nvPicPr>
          <p:cNvPr id="3" name="Picture 2">
            <a:extLst>
              <a:ext uri="{FF2B5EF4-FFF2-40B4-BE49-F238E27FC236}">
                <a16:creationId xmlns:a16="http://schemas.microsoft.com/office/drawing/2014/main" id="{2F4FABC6-85D6-4EB4-B165-7CB1DDFAC0B1}"/>
              </a:ext>
            </a:extLst>
          </p:cNvPr>
          <p:cNvPicPr>
            <a:picLocks noChangeAspect="1"/>
          </p:cNvPicPr>
          <p:nvPr/>
        </p:nvPicPr>
        <p:blipFill>
          <a:blip r:embed="rId4"/>
          <a:stretch>
            <a:fillRect/>
          </a:stretch>
        </p:blipFill>
        <p:spPr>
          <a:xfrm>
            <a:off x="3708869" y="3832471"/>
            <a:ext cx="5081839" cy="2575256"/>
          </a:xfrm>
          <a:prstGeom prst="rect">
            <a:avLst/>
          </a:prstGeom>
          <a:ln>
            <a:solidFill>
              <a:schemeClr val="tx1"/>
            </a:solidFill>
          </a:ln>
        </p:spPr>
      </p:pic>
      <p:sp>
        <p:nvSpPr>
          <p:cNvPr id="6" name="TextBox 5">
            <a:extLst>
              <a:ext uri="{FF2B5EF4-FFF2-40B4-BE49-F238E27FC236}">
                <a16:creationId xmlns:a16="http://schemas.microsoft.com/office/drawing/2014/main" id="{E1F72D66-3EEF-4D5E-B773-26662C5068F1}"/>
              </a:ext>
            </a:extLst>
          </p:cNvPr>
          <p:cNvSpPr txBox="1"/>
          <p:nvPr/>
        </p:nvSpPr>
        <p:spPr>
          <a:xfrm>
            <a:off x="345212" y="5081880"/>
            <a:ext cx="3149535" cy="1077218"/>
          </a:xfrm>
          <a:prstGeom prst="rect">
            <a:avLst/>
          </a:prstGeom>
          <a:noFill/>
        </p:spPr>
        <p:txBody>
          <a:bodyPr wrap="square" rtlCol="0">
            <a:spAutoFit/>
          </a:bodyPr>
          <a:lstStyle/>
          <a:p>
            <a:r>
              <a:rPr lang="en-US" sz="1600" i="1" dirty="0"/>
              <a:t>Plot showing 35 day forecast of primary productivity (chlorophyll-a) with each line representing a different forecast (n = 30)</a:t>
            </a:r>
            <a:endParaRPr lang="en-IE" sz="1600" i="1" dirty="0"/>
          </a:p>
        </p:txBody>
      </p:sp>
    </p:spTree>
    <p:extLst>
      <p:ext uri="{BB962C8B-B14F-4D97-AF65-F5344CB8AC3E}">
        <p14:creationId xmlns:p14="http://schemas.microsoft.com/office/powerpoint/2010/main" val="258149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Communicate Forecast</a:t>
            </a:r>
          </a:p>
        </p:txBody>
      </p:sp>
      <p:pic>
        <p:nvPicPr>
          <p:cNvPr id="4" name="Picture 3" descr="Diagram&#10;&#10;Description automatically generated">
            <a:extLst>
              <a:ext uri="{FF2B5EF4-FFF2-40B4-BE49-F238E27FC236}">
                <a16:creationId xmlns:a16="http://schemas.microsoft.com/office/drawing/2014/main" id="{AC074131-13D9-4EB3-B41B-81C34EBD6146}"/>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232157"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Communicate the forecast to stakeholders and potential end-users</a:t>
            </a:r>
          </a:p>
          <a:p>
            <a:pPr marL="0" indent="0">
              <a:buNone/>
            </a:pPr>
            <a:endParaRPr lang="en-US" dirty="0"/>
          </a:p>
          <a:p>
            <a:pPr marL="0" indent="0">
              <a:buNone/>
            </a:pPr>
            <a:r>
              <a:rPr lang="en-US" dirty="0"/>
              <a:t>E.g., create visualizations of the data to aid in forecast interpretation</a:t>
            </a:r>
          </a:p>
        </p:txBody>
      </p:sp>
      <p:pic>
        <p:nvPicPr>
          <p:cNvPr id="3" name="Picture 2">
            <a:extLst>
              <a:ext uri="{FF2B5EF4-FFF2-40B4-BE49-F238E27FC236}">
                <a16:creationId xmlns:a16="http://schemas.microsoft.com/office/drawing/2014/main" id="{6D0E2995-A33D-43C9-96F7-DFB11B85384B}"/>
              </a:ext>
            </a:extLst>
          </p:cNvPr>
          <p:cNvPicPr>
            <a:picLocks noChangeAspect="1"/>
          </p:cNvPicPr>
          <p:nvPr/>
        </p:nvPicPr>
        <p:blipFill>
          <a:blip r:embed="rId4"/>
          <a:stretch>
            <a:fillRect/>
          </a:stretch>
        </p:blipFill>
        <p:spPr>
          <a:xfrm>
            <a:off x="3711396" y="3833446"/>
            <a:ext cx="5408425" cy="2491153"/>
          </a:xfrm>
          <a:prstGeom prst="rect">
            <a:avLst/>
          </a:prstGeom>
          <a:ln>
            <a:solidFill>
              <a:schemeClr val="tx1"/>
            </a:solidFill>
          </a:ln>
        </p:spPr>
      </p:pic>
      <p:sp>
        <p:nvSpPr>
          <p:cNvPr id="6" name="TextBox 5">
            <a:extLst>
              <a:ext uri="{FF2B5EF4-FFF2-40B4-BE49-F238E27FC236}">
                <a16:creationId xmlns:a16="http://schemas.microsoft.com/office/drawing/2014/main" id="{1392389F-C4A4-4D0A-8DF8-E085D5106054}"/>
              </a:ext>
            </a:extLst>
          </p:cNvPr>
          <p:cNvSpPr txBox="1"/>
          <p:nvPr/>
        </p:nvSpPr>
        <p:spPr>
          <a:xfrm>
            <a:off x="345212" y="5229761"/>
            <a:ext cx="3149535" cy="1323439"/>
          </a:xfrm>
          <a:prstGeom prst="rect">
            <a:avLst/>
          </a:prstGeom>
          <a:noFill/>
        </p:spPr>
        <p:txBody>
          <a:bodyPr wrap="square" rtlCol="0">
            <a:spAutoFit/>
          </a:bodyPr>
          <a:lstStyle/>
          <a:p>
            <a:r>
              <a:rPr lang="en-US" sz="1600" i="1" dirty="0"/>
              <a:t>Plot showing 35 day forecast of primary productivity (chlorophyll-a) where the solid line represents the median and the shaded region is the 95% confidence interval (n = 30)</a:t>
            </a:r>
            <a:endParaRPr lang="en-IE" sz="1600" i="1" dirty="0"/>
          </a:p>
        </p:txBody>
      </p:sp>
    </p:spTree>
    <p:extLst>
      <p:ext uri="{BB962C8B-B14F-4D97-AF65-F5344CB8AC3E}">
        <p14:creationId xmlns:p14="http://schemas.microsoft.com/office/powerpoint/2010/main" val="85935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Assess Forecast</a:t>
            </a:r>
          </a:p>
        </p:txBody>
      </p:sp>
      <p:pic>
        <p:nvPicPr>
          <p:cNvPr id="5" name="Picture 4" descr="Diagram&#10;&#10;Description automatically generated">
            <a:extLst>
              <a:ext uri="{FF2B5EF4-FFF2-40B4-BE49-F238E27FC236}">
                <a16:creationId xmlns:a16="http://schemas.microsoft.com/office/drawing/2014/main" id="{473EBDF4-FA82-4F2E-B440-08D34DD19BF7}"/>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As time moves forward and new data are collected, the forecast can be compared to the data to see how well it performed</a:t>
            </a:r>
          </a:p>
          <a:p>
            <a:pPr marL="0" indent="0">
              <a:buNone/>
            </a:pPr>
            <a:r>
              <a:rPr lang="en-US" dirty="0"/>
              <a:t>E.g., using statistical or visual measures</a:t>
            </a:r>
          </a:p>
        </p:txBody>
      </p:sp>
      <p:pic>
        <p:nvPicPr>
          <p:cNvPr id="4" name="Picture 3">
            <a:extLst>
              <a:ext uri="{FF2B5EF4-FFF2-40B4-BE49-F238E27FC236}">
                <a16:creationId xmlns:a16="http://schemas.microsoft.com/office/drawing/2014/main" id="{A9523C79-57B5-4AA9-ACF0-5C49F28C95EF}"/>
              </a:ext>
            </a:extLst>
          </p:cNvPr>
          <p:cNvPicPr>
            <a:picLocks noChangeAspect="1"/>
          </p:cNvPicPr>
          <p:nvPr/>
        </p:nvPicPr>
        <p:blipFill>
          <a:blip r:embed="rId4"/>
          <a:stretch>
            <a:fillRect/>
          </a:stretch>
        </p:blipFill>
        <p:spPr>
          <a:xfrm>
            <a:off x="5017639" y="3712564"/>
            <a:ext cx="3669161" cy="2764436"/>
          </a:xfrm>
          <a:prstGeom prst="rect">
            <a:avLst/>
          </a:prstGeom>
          <a:ln>
            <a:solidFill>
              <a:schemeClr val="tx1"/>
            </a:solidFill>
          </a:ln>
        </p:spPr>
      </p:pic>
      <p:sp>
        <p:nvSpPr>
          <p:cNvPr id="8" name="TextBox 7">
            <a:extLst>
              <a:ext uri="{FF2B5EF4-FFF2-40B4-BE49-F238E27FC236}">
                <a16:creationId xmlns:a16="http://schemas.microsoft.com/office/drawing/2014/main" id="{E91DE243-5D39-4D22-9B06-6F0E28475017}"/>
              </a:ext>
            </a:extLst>
          </p:cNvPr>
          <p:cNvSpPr txBox="1"/>
          <p:nvPr/>
        </p:nvSpPr>
        <p:spPr>
          <a:xfrm>
            <a:off x="2041224" y="5499355"/>
            <a:ext cx="3149535" cy="1077218"/>
          </a:xfrm>
          <a:prstGeom prst="rect">
            <a:avLst/>
          </a:prstGeom>
          <a:noFill/>
        </p:spPr>
        <p:txBody>
          <a:bodyPr wrap="square" rtlCol="0">
            <a:spAutoFit/>
          </a:bodyPr>
          <a:lstStyle/>
          <a:p>
            <a:r>
              <a:rPr lang="en-US" sz="1600" i="1" dirty="0"/>
              <a:t>Plot showing the comparison of new observations (orange points) to the forecast of primary productivity (chlorophyll-a)</a:t>
            </a:r>
            <a:endParaRPr lang="en-IE" sz="1600" i="1" dirty="0"/>
          </a:p>
        </p:txBody>
      </p:sp>
    </p:spTree>
    <p:extLst>
      <p:ext uri="{BB962C8B-B14F-4D97-AF65-F5344CB8AC3E}">
        <p14:creationId xmlns:p14="http://schemas.microsoft.com/office/powerpoint/2010/main" val="69958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Update Model</a:t>
            </a:r>
          </a:p>
        </p:txBody>
      </p:sp>
      <p:pic>
        <p:nvPicPr>
          <p:cNvPr id="5" name="Picture 4" descr="Diagram&#10;&#10;Description automatically generated">
            <a:extLst>
              <a:ext uri="{FF2B5EF4-FFF2-40B4-BE49-F238E27FC236}">
                <a16:creationId xmlns:a16="http://schemas.microsoft.com/office/drawing/2014/main" id="{547ADC59-5EBC-48F2-B9EF-2B04DF7DE878}"/>
              </a:ext>
            </a:extLst>
          </p:cNvPr>
          <p:cNvPicPr>
            <a:picLocks noChangeAspect="1"/>
          </p:cNvPicPr>
          <p:nvPr/>
        </p:nvPicPr>
        <p:blipFill>
          <a:blip r:embed="rId3"/>
          <a:stretch>
            <a:fillRect/>
          </a:stretch>
        </p:blipFill>
        <p:spPr>
          <a:xfrm>
            <a:off x="5190759" y="533400"/>
            <a:ext cx="3685916" cy="2764437"/>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If the forecast did not perform well vs. observations, the model can be updated before generating a new forecast</a:t>
            </a:r>
          </a:p>
          <a:p>
            <a:pPr marL="0" indent="0">
              <a:buNone/>
            </a:pPr>
            <a:r>
              <a:rPr lang="en-US" dirty="0"/>
              <a:t>E.g., updating the model parameters</a:t>
            </a:r>
          </a:p>
        </p:txBody>
      </p:sp>
      <p:pic>
        <p:nvPicPr>
          <p:cNvPr id="3" name="Picture 2">
            <a:extLst>
              <a:ext uri="{FF2B5EF4-FFF2-40B4-BE49-F238E27FC236}">
                <a16:creationId xmlns:a16="http://schemas.microsoft.com/office/drawing/2014/main" id="{E53663ED-7580-4288-BE38-9E5E472583C7}"/>
              </a:ext>
            </a:extLst>
          </p:cNvPr>
          <p:cNvPicPr>
            <a:picLocks noChangeAspect="1"/>
          </p:cNvPicPr>
          <p:nvPr/>
        </p:nvPicPr>
        <p:blipFill>
          <a:blip r:embed="rId4"/>
          <a:stretch>
            <a:fillRect/>
          </a:stretch>
        </p:blipFill>
        <p:spPr>
          <a:xfrm>
            <a:off x="4192561" y="4207201"/>
            <a:ext cx="4684114" cy="2117399"/>
          </a:xfrm>
          <a:prstGeom prst="rect">
            <a:avLst/>
          </a:prstGeom>
          <a:ln>
            <a:solidFill>
              <a:schemeClr val="tx1"/>
            </a:solidFill>
          </a:ln>
        </p:spPr>
      </p:pic>
      <p:sp>
        <p:nvSpPr>
          <p:cNvPr id="6" name="TextBox 5">
            <a:extLst>
              <a:ext uri="{FF2B5EF4-FFF2-40B4-BE49-F238E27FC236}">
                <a16:creationId xmlns:a16="http://schemas.microsoft.com/office/drawing/2014/main" id="{64206C73-19DA-4A17-9662-FDFECF06DFE4}"/>
              </a:ext>
            </a:extLst>
          </p:cNvPr>
          <p:cNvSpPr txBox="1"/>
          <p:nvPr/>
        </p:nvSpPr>
        <p:spPr>
          <a:xfrm>
            <a:off x="1043026" y="5267205"/>
            <a:ext cx="3149535" cy="1077218"/>
          </a:xfrm>
          <a:prstGeom prst="rect">
            <a:avLst/>
          </a:prstGeom>
          <a:noFill/>
        </p:spPr>
        <p:txBody>
          <a:bodyPr wrap="square" rtlCol="0">
            <a:spAutoFit/>
          </a:bodyPr>
          <a:lstStyle/>
          <a:p>
            <a:r>
              <a:rPr lang="en-US" sz="1600" i="1" dirty="0"/>
              <a:t>Plot showing an updated forecast (red) by updating the model parameters and the original forecast (green)</a:t>
            </a:r>
            <a:endParaRPr lang="en-IE" sz="1600" i="1" dirty="0"/>
          </a:p>
        </p:txBody>
      </p:sp>
    </p:spTree>
    <p:extLst>
      <p:ext uri="{BB962C8B-B14F-4D97-AF65-F5344CB8AC3E}">
        <p14:creationId xmlns:p14="http://schemas.microsoft.com/office/powerpoint/2010/main" val="345726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Tree>
    <p:extLst>
      <p:ext uri="{BB962C8B-B14F-4D97-AF65-F5344CB8AC3E}">
        <p14:creationId xmlns:p14="http://schemas.microsoft.com/office/powerpoint/2010/main" val="207511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174698"/>
            <a:ext cx="8229600" cy="4876800"/>
          </a:xfrm>
        </p:spPr>
        <p:txBody>
          <a:bodyPr/>
          <a:lstStyle/>
          <a:p>
            <a:pPr marL="0" indent="0">
              <a:buNone/>
            </a:pPr>
            <a:endParaRPr lang="en-IE" dirty="0"/>
          </a:p>
          <a:p>
            <a:pPr marL="0" indent="0">
              <a:buNone/>
            </a:pPr>
            <a:r>
              <a:rPr lang="en-IE" dirty="0"/>
              <a:t>We are going to use a </a:t>
            </a:r>
            <a:r>
              <a:rPr lang="en-IE" b="1" dirty="0"/>
              <a:t>model</a:t>
            </a:r>
            <a:r>
              <a:rPr lang="en-IE" dirty="0"/>
              <a:t> to generate a forecast of primary productivity in </a:t>
            </a:r>
            <a:r>
              <a:rPr lang="en-IE" b="1" dirty="0"/>
              <a:t>lakes </a:t>
            </a:r>
            <a:r>
              <a:rPr lang="en-IE" dirty="0"/>
              <a:t>using real </a:t>
            </a:r>
            <a:r>
              <a:rPr lang="en-IE" b="1" dirty="0"/>
              <a:t>data</a:t>
            </a:r>
          </a:p>
          <a:p>
            <a:pPr marL="0" indent="0">
              <a:buNone/>
            </a:pPr>
            <a:endParaRPr lang="en-IE" b="1" dirty="0"/>
          </a:p>
          <a:p>
            <a:pPr marL="0" indent="0">
              <a:buNone/>
            </a:pPr>
            <a:r>
              <a:rPr lang="en-US" dirty="0"/>
              <a:t>A model is a representation of a real phenomenon that is difficult to observe directly, with the goal of understanding and </a:t>
            </a:r>
            <a:r>
              <a:rPr lang="en-US" b="1" dirty="0"/>
              <a:t>predicting</a:t>
            </a:r>
            <a:r>
              <a:rPr lang="en-US" dirty="0"/>
              <a:t> that phenomenon</a:t>
            </a:r>
            <a:endParaRPr lang="en-IE" dirty="0"/>
          </a:p>
          <a:p>
            <a:pPr marL="0" indent="0">
              <a:buNone/>
            </a:pPr>
            <a:endParaRPr lang="en-IE" dirty="0"/>
          </a:p>
        </p:txBody>
      </p:sp>
      <p:grpSp>
        <p:nvGrpSpPr>
          <p:cNvPr id="6" name="Group 5">
            <a:extLst>
              <a:ext uri="{FF2B5EF4-FFF2-40B4-BE49-F238E27FC236}">
                <a16:creationId xmlns:a16="http://schemas.microsoft.com/office/drawing/2014/main" id="{63B096B7-D808-481D-A6B7-925B40DEF0D3}"/>
              </a:ext>
            </a:extLst>
          </p:cNvPr>
          <p:cNvGrpSpPr>
            <a:grpSpLocks noChangeAspect="1"/>
          </p:cNvGrpSpPr>
          <p:nvPr/>
        </p:nvGrpSpPr>
        <p:grpSpPr>
          <a:xfrm>
            <a:off x="531704" y="4924964"/>
            <a:ext cx="4131878" cy="1718861"/>
            <a:chOff x="199866" y="4498109"/>
            <a:chExt cx="5291204" cy="2201141"/>
          </a:xfrm>
        </p:grpSpPr>
        <p:pic>
          <p:nvPicPr>
            <p:cNvPr id="1026" name="Picture 2" descr="tackle-fishing-2-original-cross-section | DAREN SMITH">
              <a:extLst>
                <a:ext uri="{FF2B5EF4-FFF2-40B4-BE49-F238E27FC236}">
                  <a16:creationId xmlns:a16="http://schemas.microsoft.com/office/drawing/2014/main" id="{D4CBDFE1-C551-4ACA-A60D-13183D06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6" y="4498109"/>
              <a:ext cx="5291204" cy="2201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Tree Line Drawing clipart - Phytoplankton, Drawing, Green,  transparent clip art">
              <a:extLst>
                <a:ext uri="{FF2B5EF4-FFF2-40B4-BE49-F238E27FC236}">
                  <a16:creationId xmlns:a16="http://schemas.microsoft.com/office/drawing/2014/main" id="{E5C95905-E102-4F82-AE13-1245C2905B3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1036102" y="5198417"/>
              <a:ext cx="453480" cy="287706"/>
            </a:xfrm>
            <a:prstGeom prst="rect">
              <a:avLst/>
            </a:prstGeom>
            <a:solidFill>
              <a:srgbClr val="0099CC"/>
            </a:solidFill>
          </p:spPr>
        </p:pic>
        <p:pic>
          <p:nvPicPr>
            <p:cNvPr id="7" name="Picture 6" descr="Christmas Tree Line Drawing clipart - Phytoplankton, Drawing, Green,  transparent clip art">
              <a:extLst>
                <a:ext uri="{FF2B5EF4-FFF2-40B4-BE49-F238E27FC236}">
                  <a16:creationId xmlns:a16="http://schemas.microsoft.com/office/drawing/2014/main" id="{715E46C3-1D21-404C-8664-9A310906502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738948" y="5485087"/>
              <a:ext cx="453480" cy="287706"/>
            </a:xfrm>
            <a:prstGeom prst="rect">
              <a:avLst/>
            </a:prstGeom>
            <a:noFill/>
          </p:spPr>
        </p:pic>
        <p:pic>
          <p:nvPicPr>
            <p:cNvPr id="8" name="Picture 7" descr="Christmas Tree Line Drawing clipart - Phytoplankton, Drawing, Green,  transparent clip art">
              <a:extLst>
                <a:ext uri="{FF2B5EF4-FFF2-40B4-BE49-F238E27FC236}">
                  <a16:creationId xmlns:a16="http://schemas.microsoft.com/office/drawing/2014/main" id="{67DAC54F-5304-4EF8-8693-40C8685D479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1574752" y="5689357"/>
              <a:ext cx="221632" cy="287706"/>
            </a:xfrm>
            <a:prstGeom prst="rect">
              <a:avLst/>
            </a:prstGeom>
            <a:noFill/>
          </p:spPr>
        </p:pic>
        <p:pic>
          <p:nvPicPr>
            <p:cNvPr id="9" name="Picture 8" descr="Christmas Tree Line Drawing clipart - Phytoplankton, Drawing, Green,  transparent clip art">
              <a:extLst>
                <a:ext uri="{FF2B5EF4-FFF2-40B4-BE49-F238E27FC236}">
                  <a16:creationId xmlns:a16="http://schemas.microsoft.com/office/drawing/2014/main" id="{FA6425A9-4996-4239-B25F-D93181823C0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1059221" y="5863077"/>
              <a:ext cx="256705" cy="361883"/>
            </a:xfrm>
            <a:prstGeom prst="rect">
              <a:avLst/>
            </a:prstGeom>
            <a:noFill/>
          </p:spPr>
        </p:pic>
        <p:pic>
          <p:nvPicPr>
            <p:cNvPr id="10" name="Picture 9" descr="Christmas Tree Line Drawing clipart - Phytoplankton, Drawing, Green,  transparent clip art">
              <a:extLst>
                <a:ext uri="{FF2B5EF4-FFF2-40B4-BE49-F238E27FC236}">
                  <a16:creationId xmlns:a16="http://schemas.microsoft.com/office/drawing/2014/main" id="{06967288-30F0-4BCD-ADBA-875AE8D6C2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873610" y="5364564"/>
              <a:ext cx="246853" cy="287706"/>
            </a:xfrm>
            <a:prstGeom prst="rect">
              <a:avLst/>
            </a:prstGeom>
            <a:noFill/>
          </p:spPr>
        </p:pic>
        <p:pic>
          <p:nvPicPr>
            <p:cNvPr id="11" name="Picture 10" descr="Christmas Tree Line Drawing clipart - Phytoplankton, Drawing, Green,  transparent clip art">
              <a:extLst>
                <a:ext uri="{FF2B5EF4-FFF2-40B4-BE49-F238E27FC236}">
                  <a16:creationId xmlns:a16="http://schemas.microsoft.com/office/drawing/2014/main" id="{279A5865-D135-4837-95B5-98239A46A0C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1420517" y="5364564"/>
              <a:ext cx="256705" cy="361883"/>
            </a:xfrm>
            <a:prstGeom prst="rect">
              <a:avLst/>
            </a:prstGeom>
            <a:noFill/>
          </p:spPr>
        </p:pic>
        <p:pic>
          <p:nvPicPr>
            <p:cNvPr id="12" name="Picture 11" descr="Christmas Tree Line Drawing clipart - Phytoplankton, Drawing, Green,  transparent clip art">
              <a:extLst>
                <a:ext uri="{FF2B5EF4-FFF2-40B4-BE49-F238E27FC236}">
                  <a16:creationId xmlns:a16="http://schemas.microsoft.com/office/drawing/2014/main" id="{9437269E-1264-4C2D-86FB-A519FA8BA5C5}"/>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15326272">
              <a:off x="709895" y="5204347"/>
              <a:ext cx="256705" cy="361883"/>
            </a:xfrm>
            <a:prstGeom prst="rect">
              <a:avLst/>
            </a:prstGeom>
            <a:noFill/>
          </p:spPr>
        </p:pic>
        <p:pic>
          <p:nvPicPr>
            <p:cNvPr id="13" name="Picture 12" descr="Christmas Tree Line Drawing clipart - Phytoplankton, Drawing, Green,  transparent clip art">
              <a:extLst>
                <a:ext uri="{FF2B5EF4-FFF2-40B4-BE49-F238E27FC236}">
                  <a16:creationId xmlns:a16="http://schemas.microsoft.com/office/drawing/2014/main" id="{5DD4F9AC-645E-4E60-AEDA-649A651A44F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2068369" y="5268502"/>
              <a:ext cx="453480" cy="287706"/>
            </a:xfrm>
            <a:prstGeom prst="rect">
              <a:avLst/>
            </a:prstGeom>
            <a:noFill/>
          </p:spPr>
        </p:pic>
        <p:pic>
          <p:nvPicPr>
            <p:cNvPr id="14" name="Picture 13" descr="Christmas Tree Line Drawing clipart - Phytoplankton, Drawing, Green,  transparent clip art">
              <a:extLst>
                <a:ext uri="{FF2B5EF4-FFF2-40B4-BE49-F238E27FC236}">
                  <a16:creationId xmlns:a16="http://schemas.microsoft.com/office/drawing/2014/main" id="{FE88A400-F180-44F1-8A4B-363393E69BC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2904173" y="5472772"/>
              <a:ext cx="221632" cy="287706"/>
            </a:xfrm>
            <a:prstGeom prst="rect">
              <a:avLst/>
            </a:prstGeom>
            <a:noFill/>
          </p:spPr>
        </p:pic>
        <p:pic>
          <p:nvPicPr>
            <p:cNvPr id="15" name="Picture 14" descr="Christmas Tree Line Drawing clipart - Phytoplankton, Drawing, Green,  transparent clip art">
              <a:extLst>
                <a:ext uri="{FF2B5EF4-FFF2-40B4-BE49-F238E27FC236}">
                  <a16:creationId xmlns:a16="http://schemas.microsoft.com/office/drawing/2014/main" id="{DF85F2BF-838D-4D72-983C-F6A24044262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2388642" y="5646492"/>
              <a:ext cx="256705" cy="361883"/>
            </a:xfrm>
            <a:prstGeom prst="rect">
              <a:avLst/>
            </a:prstGeom>
            <a:noFill/>
          </p:spPr>
        </p:pic>
        <p:pic>
          <p:nvPicPr>
            <p:cNvPr id="16" name="Picture 15" descr="Christmas Tree Line Drawing clipart - Phytoplankton, Drawing, Green,  transparent clip art">
              <a:extLst>
                <a:ext uri="{FF2B5EF4-FFF2-40B4-BE49-F238E27FC236}">
                  <a16:creationId xmlns:a16="http://schemas.microsoft.com/office/drawing/2014/main" id="{8C9C0266-3E68-46C4-8AFE-F1222F67B4C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2749938" y="5147979"/>
              <a:ext cx="256705" cy="361883"/>
            </a:xfrm>
            <a:prstGeom prst="rect">
              <a:avLst/>
            </a:prstGeom>
            <a:noFill/>
          </p:spPr>
        </p:pic>
        <p:pic>
          <p:nvPicPr>
            <p:cNvPr id="17" name="Picture 16" descr="Christmas Tree Line Drawing clipart - Phytoplankton, Drawing, Green,  transparent clip art">
              <a:extLst>
                <a:ext uri="{FF2B5EF4-FFF2-40B4-BE49-F238E27FC236}">
                  <a16:creationId xmlns:a16="http://schemas.microsoft.com/office/drawing/2014/main" id="{3D0AA3B7-31C8-4091-9645-30A49EAC302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3171944" y="5441505"/>
              <a:ext cx="453480" cy="287706"/>
            </a:xfrm>
            <a:prstGeom prst="rect">
              <a:avLst/>
            </a:prstGeom>
            <a:solidFill>
              <a:srgbClr val="0099CC"/>
            </a:solidFill>
          </p:spPr>
        </p:pic>
        <p:pic>
          <p:nvPicPr>
            <p:cNvPr id="18" name="Picture 17" descr="Christmas Tree Line Drawing clipart - Phytoplankton, Drawing, Green,  transparent clip art">
              <a:extLst>
                <a:ext uri="{FF2B5EF4-FFF2-40B4-BE49-F238E27FC236}">
                  <a16:creationId xmlns:a16="http://schemas.microsoft.com/office/drawing/2014/main" id="{A64B02B1-0E69-4739-A5BD-4CB185325ED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3239435" y="5759032"/>
              <a:ext cx="246853" cy="287706"/>
            </a:xfrm>
            <a:prstGeom prst="rect">
              <a:avLst/>
            </a:prstGeom>
            <a:noFill/>
          </p:spPr>
        </p:pic>
        <p:pic>
          <p:nvPicPr>
            <p:cNvPr id="19" name="Picture 18" descr="Christmas Tree Line Drawing clipart - Phytoplankton, Drawing, Green,  transparent clip art">
              <a:extLst>
                <a:ext uri="{FF2B5EF4-FFF2-40B4-BE49-F238E27FC236}">
                  <a16:creationId xmlns:a16="http://schemas.microsoft.com/office/drawing/2014/main" id="{C1A6BB0A-506D-4D47-A404-A14182B5A4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3786342" y="5759032"/>
              <a:ext cx="256705" cy="361883"/>
            </a:xfrm>
            <a:prstGeom prst="rect">
              <a:avLst/>
            </a:prstGeom>
            <a:noFill/>
          </p:spPr>
        </p:pic>
        <p:pic>
          <p:nvPicPr>
            <p:cNvPr id="20" name="Picture 19" descr="Christmas Tree Line Drawing clipart - Phytoplankton, Drawing, Green,  transparent clip art">
              <a:extLst>
                <a:ext uri="{FF2B5EF4-FFF2-40B4-BE49-F238E27FC236}">
                  <a16:creationId xmlns:a16="http://schemas.microsoft.com/office/drawing/2014/main" id="{424444B1-ACBD-426A-9C56-997BC98BAE2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9448853">
              <a:off x="3840458" y="5129653"/>
              <a:ext cx="453480" cy="287706"/>
            </a:xfrm>
            <a:prstGeom prst="rect">
              <a:avLst/>
            </a:prstGeom>
            <a:noFill/>
          </p:spPr>
        </p:pic>
        <p:pic>
          <p:nvPicPr>
            <p:cNvPr id="21" name="Picture 20" descr="Christmas Tree Line Drawing clipart - Phytoplankton, Drawing, Green,  transparent clip art">
              <a:extLst>
                <a:ext uri="{FF2B5EF4-FFF2-40B4-BE49-F238E27FC236}">
                  <a16:creationId xmlns:a16="http://schemas.microsoft.com/office/drawing/2014/main" id="{A4D41531-70F5-4FA9-93CE-028805A9241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8568838">
              <a:off x="4429945" y="5114198"/>
              <a:ext cx="256705" cy="361883"/>
            </a:xfrm>
            <a:prstGeom prst="rect">
              <a:avLst/>
            </a:prstGeom>
            <a:noFill/>
          </p:spPr>
        </p:pic>
        <p:pic>
          <p:nvPicPr>
            <p:cNvPr id="22" name="Picture 21" descr="Christmas Tree Line Drawing clipart - Phytoplankton, Drawing, Green,  transparent clip art">
              <a:extLst>
                <a:ext uri="{FF2B5EF4-FFF2-40B4-BE49-F238E27FC236}">
                  <a16:creationId xmlns:a16="http://schemas.microsoft.com/office/drawing/2014/main" id="{7C0883A8-CC06-43B0-9A85-3EAF4D82B15B}"/>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rot="5152620">
              <a:off x="4430321" y="5770214"/>
              <a:ext cx="246853" cy="287706"/>
            </a:xfrm>
            <a:prstGeom prst="rect">
              <a:avLst/>
            </a:prstGeom>
            <a:noFill/>
          </p:spPr>
        </p:pic>
      </p:grpSp>
      <p:sp>
        <p:nvSpPr>
          <p:cNvPr id="23" name="TextBox 22">
            <a:extLst>
              <a:ext uri="{FF2B5EF4-FFF2-40B4-BE49-F238E27FC236}">
                <a16:creationId xmlns:a16="http://schemas.microsoft.com/office/drawing/2014/main" id="{F7FE8FB9-F669-45C2-A269-55D5FD7E838F}"/>
              </a:ext>
            </a:extLst>
          </p:cNvPr>
          <p:cNvSpPr txBox="1"/>
          <p:nvPr/>
        </p:nvSpPr>
        <p:spPr>
          <a:xfrm>
            <a:off x="450944" y="4562296"/>
            <a:ext cx="5101458" cy="338554"/>
          </a:xfrm>
          <a:prstGeom prst="rect">
            <a:avLst/>
          </a:prstGeom>
          <a:noFill/>
        </p:spPr>
        <p:txBody>
          <a:bodyPr wrap="square" rtlCol="0">
            <a:spAutoFit/>
          </a:bodyPr>
          <a:lstStyle/>
          <a:p>
            <a:r>
              <a:rPr lang="en-IE" sz="1600" dirty="0"/>
              <a:t>Predicting chlorophyll-a concentrations in a lake</a:t>
            </a:r>
          </a:p>
        </p:txBody>
      </p:sp>
      <p:cxnSp>
        <p:nvCxnSpPr>
          <p:cNvPr id="41" name="Straight Connector 40">
            <a:extLst>
              <a:ext uri="{FF2B5EF4-FFF2-40B4-BE49-F238E27FC236}">
                <a16:creationId xmlns:a16="http://schemas.microsoft.com/office/drawing/2014/main" id="{087DF849-B1DA-461D-A19B-E0D2EA268616}"/>
              </a:ext>
            </a:extLst>
          </p:cNvPr>
          <p:cNvCxnSpPr>
            <a:cxnSpLocks/>
          </p:cNvCxnSpPr>
          <p:nvPr/>
        </p:nvCxnSpPr>
        <p:spPr>
          <a:xfrm flipV="1">
            <a:off x="6309919" y="4744524"/>
            <a:ext cx="2055946" cy="1275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07B800C-13FC-434D-8A6C-C3C96C2BD30C}"/>
              </a:ext>
            </a:extLst>
          </p:cNvPr>
          <p:cNvGrpSpPr/>
          <p:nvPr/>
        </p:nvGrpSpPr>
        <p:grpSpPr>
          <a:xfrm>
            <a:off x="5791821" y="4567642"/>
            <a:ext cx="2950727" cy="2455836"/>
            <a:chOff x="6163236" y="4567642"/>
            <a:chExt cx="2579312" cy="2117779"/>
          </a:xfrm>
        </p:grpSpPr>
        <p:grpSp>
          <p:nvGrpSpPr>
            <p:cNvPr id="45" name="Group 44">
              <a:extLst>
                <a:ext uri="{FF2B5EF4-FFF2-40B4-BE49-F238E27FC236}">
                  <a16:creationId xmlns:a16="http://schemas.microsoft.com/office/drawing/2014/main" id="{5788D451-7031-47E4-8374-3F014F6AA82A}"/>
                </a:ext>
              </a:extLst>
            </p:cNvPr>
            <p:cNvGrpSpPr/>
            <p:nvPr/>
          </p:nvGrpSpPr>
          <p:grpSpPr>
            <a:xfrm>
              <a:off x="6613396" y="4608773"/>
              <a:ext cx="2129152" cy="1588778"/>
              <a:chOff x="6613396" y="4608773"/>
              <a:chExt cx="2129152" cy="1588778"/>
            </a:xfrm>
          </p:grpSpPr>
          <p:grpSp>
            <p:nvGrpSpPr>
              <p:cNvPr id="31" name="Group 30">
                <a:extLst>
                  <a:ext uri="{FF2B5EF4-FFF2-40B4-BE49-F238E27FC236}">
                    <a16:creationId xmlns:a16="http://schemas.microsoft.com/office/drawing/2014/main" id="{0CB51995-2EB9-4335-A26E-0D0AC360AC6C}"/>
                  </a:ext>
                </a:extLst>
              </p:cNvPr>
              <p:cNvGrpSpPr/>
              <p:nvPr/>
            </p:nvGrpSpPr>
            <p:grpSpPr>
              <a:xfrm>
                <a:off x="6613396" y="4608773"/>
                <a:ext cx="2129152" cy="1588778"/>
                <a:chOff x="6613396" y="4608773"/>
                <a:chExt cx="2129152" cy="1588778"/>
              </a:xfrm>
            </p:grpSpPr>
            <p:cxnSp>
              <p:nvCxnSpPr>
                <p:cNvPr id="25" name="Straight Arrow Connector 24">
                  <a:extLst>
                    <a:ext uri="{FF2B5EF4-FFF2-40B4-BE49-F238E27FC236}">
                      <a16:creationId xmlns:a16="http://schemas.microsoft.com/office/drawing/2014/main" id="{1BDA9445-422F-47A1-8ECF-64319E871EEE}"/>
                    </a:ext>
                  </a:extLst>
                </p:cNvPr>
                <p:cNvCxnSpPr>
                  <a:cxnSpLocks/>
                </p:cNvCxnSpPr>
                <p:nvPr/>
              </p:nvCxnSpPr>
              <p:spPr>
                <a:xfrm>
                  <a:off x="6613396" y="6167951"/>
                  <a:ext cx="2129152" cy="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0A25D7-B9A4-44DA-A6BA-BE6F5CEAB8A9}"/>
                    </a:ext>
                  </a:extLst>
                </p:cNvPr>
                <p:cNvCxnSpPr>
                  <a:cxnSpLocks/>
                </p:cNvCxnSpPr>
                <p:nvPr/>
              </p:nvCxnSpPr>
              <p:spPr>
                <a:xfrm flipV="1">
                  <a:off x="6613396" y="4608773"/>
                  <a:ext cx="0" cy="1588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0FEEE58-EC2C-41CF-9D7F-8DE62EF6A6FE}"/>
                    </a:ext>
                  </a:extLst>
                </p:cNvPr>
                <p:cNvSpPr/>
                <p:nvPr/>
              </p:nvSpPr>
              <p:spPr>
                <a:xfrm>
                  <a:off x="6764054" y="560157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6616E9AB-1661-40FD-A52E-62CEB28019E0}"/>
                    </a:ext>
                  </a:extLst>
                </p:cNvPr>
                <p:cNvSpPr/>
                <p:nvPr/>
              </p:nvSpPr>
              <p:spPr>
                <a:xfrm>
                  <a:off x="7210399" y="55024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B65B7B1D-5DBB-439B-8ADD-EE27CE0F4E58}"/>
                    </a:ext>
                  </a:extLst>
                </p:cNvPr>
                <p:cNvSpPr/>
                <p:nvPr/>
              </p:nvSpPr>
              <p:spPr>
                <a:xfrm>
                  <a:off x="7288020" y="5140926"/>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4370A40B-DC16-459D-9202-C27A641EF621}"/>
                    </a:ext>
                  </a:extLst>
                </p:cNvPr>
                <p:cNvSpPr/>
                <p:nvPr/>
              </p:nvSpPr>
              <p:spPr>
                <a:xfrm>
                  <a:off x="7527235" y="5358021"/>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CE3E729F-7517-4EE2-B25D-C2FB9D36CC16}"/>
                    </a:ext>
                  </a:extLst>
                </p:cNvPr>
                <p:cNvSpPr/>
                <p:nvPr/>
              </p:nvSpPr>
              <p:spPr>
                <a:xfrm>
                  <a:off x="7568189" y="512064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B3AFE854-71BF-4952-8DB8-7EAF5BE31855}"/>
                    </a:ext>
                  </a:extLst>
                </p:cNvPr>
                <p:cNvSpPr/>
                <p:nvPr/>
              </p:nvSpPr>
              <p:spPr>
                <a:xfrm>
                  <a:off x="7775544" y="521655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B363FE66-4138-4FCF-B775-F7B304FC7834}"/>
                    </a:ext>
                  </a:extLst>
                </p:cNvPr>
                <p:cNvSpPr/>
                <p:nvPr/>
              </p:nvSpPr>
              <p:spPr>
                <a:xfrm>
                  <a:off x="7816498" y="4884100"/>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287CE9DE-9CD7-450F-B945-5B28530C4D79}"/>
                    </a:ext>
                  </a:extLst>
                </p:cNvPr>
                <p:cNvSpPr/>
                <p:nvPr/>
              </p:nvSpPr>
              <p:spPr>
                <a:xfrm>
                  <a:off x="6988406" y="540905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32F61A52-E523-4D6D-B596-5040D1F7CC8F}"/>
                    </a:ext>
                  </a:extLst>
                </p:cNvPr>
                <p:cNvSpPr/>
                <p:nvPr/>
              </p:nvSpPr>
              <p:spPr>
                <a:xfrm>
                  <a:off x="8023359" y="5004005"/>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6" name="Oval 45">
                <a:extLst>
                  <a:ext uri="{FF2B5EF4-FFF2-40B4-BE49-F238E27FC236}">
                    <a16:creationId xmlns:a16="http://schemas.microsoft.com/office/drawing/2014/main" id="{4505EA22-80A8-4438-B993-5CEE02167085}"/>
                  </a:ext>
                </a:extLst>
              </p:cNvPr>
              <p:cNvSpPr/>
              <p:nvPr/>
            </p:nvSpPr>
            <p:spPr>
              <a:xfrm>
                <a:off x="7693635" y="536818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Oval 46">
                <a:extLst>
                  <a:ext uri="{FF2B5EF4-FFF2-40B4-BE49-F238E27FC236}">
                    <a16:creationId xmlns:a16="http://schemas.microsoft.com/office/drawing/2014/main" id="{0CB032BB-1D98-4185-935F-B068092C4DE0}"/>
                  </a:ext>
                </a:extLst>
              </p:cNvPr>
              <p:cNvSpPr/>
              <p:nvPr/>
            </p:nvSpPr>
            <p:spPr>
              <a:xfrm>
                <a:off x="7650098" y="502155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Oval 47">
                <a:extLst>
                  <a:ext uri="{FF2B5EF4-FFF2-40B4-BE49-F238E27FC236}">
                    <a16:creationId xmlns:a16="http://schemas.microsoft.com/office/drawing/2014/main" id="{D1B04293-4844-416F-9C28-4B03FA65A8B5}"/>
                  </a:ext>
                </a:extLst>
              </p:cNvPr>
              <p:cNvSpPr/>
              <p:nvPr/>
            </p:nvSpPr>
            <p:spPr>
              <a:xfrm>
                <a:off x="7238971" y="5292379"/>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43F88D7F-750B-4679-A4D4-FED55516F9C8}"/>
                  </a:ext>
                </a:extLst>
              </p:cNvPr>
              <p:cNvSpPr/>
              <p:nvPr/>
            </p:nvSpPr>
            <p:spPr>
              <a:xfrm>
                <a:off x="6839530" y="556723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6A71EA8F-96A1-4E75-8691-A55363F59C78}"/>
                  </a:ext>
                </a:extLst>
              </p:cNvPr>
              <p:cNvSpPr/>
              <p:nvPr/>
            </p:nvSpPr>
            <p:spPr>
              <a:xfrm>
                <a:off x="7018890" y="56313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62DB2231-6277-495C-AA73-341FEF1375FD}"/>
                  </a:ext>
                </a:extLst>
              </p:cNvPr>
              <p:cNvSpPr/>
              <p:nvPr/>
            </p:nvSpPr>
            <p:spPr>
              <a:xfrm>
                <a:off x="8372324" y="509086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DDCAD132-B874-434A-B143-A2EC12F1BBC4}"/>
                  </a:ext>
                </a:extLst>
              </p:cNvPr>
              <p:cNvSpPr/>
              <p:nvPr/>
            </p:nvSpPr>
            <p:spPr>
              <a:xfrm>
                <a:off x="7422389" y="5589087"/>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CEB0A852-93F0-4401-B262-06152C76B131}"/>
                  </a:ext>
                </a:extLst>
              </p:cNvPr>
              <p:cNvSpPr/>
              <p:nvPr/>
            </p:nvSpPr>
            <p:spPr>
              <a:xfrm>
                <a:off x="7424179" y="502656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6" name="TextBox 55">
              <a:extLst>
                <a:ext uri="{FF2B5EF4-FFF2-40B4-BE49-F238E27FC236}">
                  <a16:creationId xmlns:a16="http://schemas.microsoft.com/office/drawing/2014/main" id="{E22FA368-F0CD-4BF9-B3E0-1A9CDE834D22}"/>
                </a:ext>
              </a:extLst>
            </p:cNvPr>
            <p:cNvSpPr txBox="1"/>
            <p:nvPr/>
          </p:nvSpPr>
          <p:spPr>
            <a:xfrm>
              <a:off x="8398178" y="6162201"/>
              <a:ext cx="158063" cy="523220"/>
            </a:xfrm>
            <a:prstGeom prst="rect">
              <a:avLst/>
            </a:prstGeom>
            <a:noFill/>
          </p:spPr>
          <p:txBody>
            <a:bodyPr wrap="square" rtlCol="0">
              <a:spAutoFit/>
            </a:bodyPr>
            <a:lstStyle/>
            <a:p>
              <a:r>
                <a:rPr lang="en-IE" sz="2800" b="1" i="1" dirty="0"/>
                <a:t>t</a:t>
              </a:r>
            </a:p>
          </p:txBody>
        </p:sp>
        <p:sp>
          <p:nvSpPr>
            <p:cNvPr id="58" name="TextBox 57">
              <a:extLst>
                <a:ext uri="{FF2B5EF4-FFF2-40B4-BE49-F238E27FC236}">
                  <a16:creationId xmlns:a16="http://schemas.microsoft.com/office/drawing/2014/main" id="{521D3645-5399-435C-95B6-04B4E5F69DE4}"/>
                </a:ext>
              </a:extLst>
            </p:cNvPr>
            <p:cNvSpPr txBox="1"/>
            <p:nvPr/>
          </p:nvSpPr>
          <p:spPr>
            <a:xfrm>
              <a:off x="6163236" y="4567642"/>
              <a:ext cx="158063" cy="523220"/>
            </a:xfrm>
            <a:prstGeom prst="rect">
              <a:avLst/>
            </a:prstGeom>
            <a:noFill/>
          </p:spPr>
          <p:txBody>
            <a:bodyPr wrap="square" rtlCol="0">
              <a:spAutoFit/>
            </a:bodyPr>
            <a:lstStyle/>
            <a:p>
              <a:r>
                <a:rPr lang="en-IE" sz="2800" b="1" i="1" dirty="0"/>
                <a:t>y</a:t>
              </a:r>
            </a:p>
          </p:txBody>
        </p:sp>
      </p:grpSp>
      <p:sp>
        <p:nvSpPr>
          <p:cNvPr id="59" name="TextBox 58">
            <a:extLst>
              <a:ext uri="{FF2B5EF4-FFF2-40B4-BE49-F238E27FC236}">
                <a16:creationId xmlns:a16="http://schemas.microsoft.com/office/drawing/2014/main" id="{D63C7456-56F3-4D7E-9E20-905218B1BD01}"/>
              </a:ext>
            </a:extLst>
          </p:cNvPr>
          <p:cNvSpPr txBox="1"/>
          <p:nvPr/>
        </p:nvSpPr>
        <p:spPr>
          <a:xfrm>
            <a:off x="6586906" y="4126258"/>
            <a:ext cx="1653151" cy="523220"/>
          </a:xfrm>
          <a:prstGeom prst="rect">
            <a:avLst/>
          </a:prstGeom>
          <a:noFill/>
        </p:spPr>
        <p:txBody>
          <a:bodyPr wrap="square" rtlCol="0">
            <a:spAutoFit/>
          </a:bodyPr>
          <a:lstStyle/>
          <a:p>
            <a:r>
              <a:rPr lang="en-IE" sz="2800" i="1" dirty="0"/>
              <a:t>y = mx + b</a:t>
            </a:r>
          </a:p>
        </p:txBody>
      </p:sp>
    </p:spTree>
    <p:extLst>
      <p:ext uri="{BB962C8B-B14F-4D97-AF65-F5344CB8AC3E}">
        <p14:creationId xmlns:p14="http://schemas.microsoft.com/office/powerpoint/2010/main" val="173110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26" y="373895"/>
            <a:ext cx="8959273" cy="1143000"/>
          </a:xfrm>
        </p:spPr>
        <p:txBody>
          <a:bodyPr>
            <a:noAutofit/>
          </a:bodyPr>
          <a:lstStyle/>
          <a:p>
            <a:r>
              <a:rPr lang="en-US" sz="3650" b="1" dirty="0">
                <a:solidFill>
                  <a:schemeClr val="accent1">
                    <a:lumMod val="75000"/>
                  </a:schemeClr>
                </a:solidFill>
              </a:rPr>
              <a:t>What are the drivers of primary productivity in a lake?</a:t>
            </a:r>
          </a:p>
        </p:txBody>
      </p:sp>
      <p:sp>
        <p:nvSpPr>
          <p:cNvPr id="3" name="Content Placeholder 2"/>
          <p:cNvSpPr>
            <a:spLocks noGrp="1"/>
          </p:cNvSpPr>
          <p:nvPr>
            <p:ph idx="1"/>
          </p:nvPr>
        </p:nvSpPr>
        <p:spPr>
          <a:xfrm>
            <a:off x="457200" y="1600200"/>
            <a:ext cx="8686800" cy="4885514"/>
          </a:xfrm>
        </p:spPr>
        <p:txBody>
          <a:bodyPr>
            <a:normAutofit/>
          </a:bodyPr>
          <a:lstStyle/>
          <a:p>
            <a:pPr>
              <a:spcAft>
                <a:spcPts val="800"/>
              </a:spcAft>
              <a:buFont typeface="Wingdings" panose="05000000000000000000" pitchFamily="2" charset="2"/>
              <a:buChar char="§"/>
            </a:pPr>
            <a:endParaRPr lang="en-US" dirty="0"/>
          </a:p>
          <a:p>
            <a:pPr>
              <a:spcAft>
                <a:spcPts val="800"/>
              </a:spcAft>
              <a:buFont typeface="Wingdings" panose="05000000000000000000" pitchFamily="2" charset="2"/>
              <a:buChar char="§"/>
            </a:pPr>
            <a:r>
              <a:rPr lang="en-US" dirty="0"/>
              <a:t>Light</a:t>
            </a:r>
          </a:p>
          <a:p>
            <a:pPr>
              <a:spcAft>
                <a:spcPts val="800"/>
              </a:spcAft>
              <a:buFont typeface="Wingdings" panose="05000000000000000000" pitchFamily="2" charset="2"/>
              <a:buChar char="§"/>
            </a:pPr>
            <a:r>
              <a:rPr lang="en-US" dirty="0"/>
              <a:t>Water temperature</a:t>
            </a:r>
          </a:p>
          <a:p>
            <a:pPr>
              <a:spcAft>
                <a:spcPts val="800"/>
              </a:spcAft>
              <a:buFont typeface="Wingdings" panose="05000000000000000000" pitchFamily="2" charset="2"/>
              <a:buChar char="§"/>
            </a:pPr>
            <a:r>
              <a:rPr lang="en-US" dirty="0"/>
              <a:t>Available nutrients</a:t>
            </a:r>
          </a:p>
          <a:p>
            <a:pPr>
              <a:spcAft>
                <a:spcPts val="800"/>
              </a:spcAft>
              <a:buFont typeface="Wingdings" panose="05000000000000000000" pitchFamily="2" charset="2"/>
              <a:buChar char="§"/>
            </a:pPr>
            <a:r>
              <a:rPr lang="en-US" dirty="0"/>
              <a:t>Phytoplankton</a:t>
            </a:r>
          </a:p>
          <a:p>
            <a:pPr>
              <a:spcAft>
                <a:spcPts val="800"/>
              </a:spcAft>
              <a:buFont typeface="Wingdings" panose="05000000000000000000" pitchFamily="2" charset="2"/>
              <a:buChar char="§"/>
            </a:pPr>
            <a:r>
              <a:rPr lang="en-US" dirty="0"/>
              <a:t>Zooplankton</a:t>
            </a:r>
          </a:p>
          <a:p>
            <a:pPr>
              <a:buFont typeface="Wingdings" panose="05000000000000000000" pitchFamily="2" charset="2"/>
              <a:buChar char="§"/>
            </a:pPr>
            <a:endParaRPr lang="en-US" dirty="0"/>
          </a:p>
          <a:p>
            <a:pPr marL="0" indent="0">
              <a:buNone/>
            </a:pPr>
            <a:r>
              <a:rPr lang="en-US" dirty="0"/>
              <a:t>All these factors interact to control primary productivity; you can choose in the module what drivers to include in the model!</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2050" name="Picture 2">
            <a:extLst>
              <a:ext uri="{FF2B5EF4-FFF2-40B4-BE49-F238E27FC236}">
                <a16:creationId xmlns:a16="http://schemas.microsoft.com/office/drawing/2014/main" id="{D44D8EED-7AA1-4B6B-9DD7-E52B4A24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425" y="1154242"/>
            <a:ext cx="4924269" cy="3693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567DFF-11A5-4C5E-8F36-4093676C9D06}"/>
              </a:ext>
            </a:extLst>
          </p:cNvPr>
          <p:cNvSpPr txBox="1"/>
          <p:nvPr/>
        </p:nvSpPr>
        <p:spPr>
          <a:xfrm>
            <a:off x="5033428" y="4847444"/>
            <a:ext cx="3813266" cy="246221"/>
          </a:xfrm>
          <a:prstGeom prst="rect">
            <a:avLst/>
          </a:prstGeom>
          <a:noFill/>
        </p:spPr>
        <p:txBody>
          <a:bodyPr wrap="square" rtlCol="0">
            <a:spAutoFit/>
          </a:bodyPr>
          <a:lstStyle/>
          <a:p>
            <a:pPr algn="r"/>
            <a:r>
              <a:rPr lang="en-US" sz="1000" dirty="0"/>
              <a:t>Image: Wikimedia commons</a:t>
            </a:r>
          </a:p>
        </p:txBody>
      </p:sp>
    </p:spTree>
    <p:extLst>
      <p:ext uri="{BB962C8B-B14F-4D97-AF65-F5344CB8AC3E}">
        <p14:creationId xmlns:p14="http://schemas.microsoft.com/office/powerpoint/2010/main" val="81151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42" presetClass="entr" presetSubtype="0" fill="hold" grpId="0"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5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Introducing the concepts of ecological forecasting, forecasting applications, and the iterative forecast cycle</a:t>
            </a:r>
          </a:p>
          <a:p>
            <a:pPr marL="0" indent="0">
              <a:spcAft>
                <a:spcPts val="1200"/>
              </a:spcAft>
              <a:buNone/>
            </a:pP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Get data from an ecological site and build an ecological model to simulate ecosystem productivity</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Step through each stage of the forecast cycle and generate an ecological forecast</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Compare how ecosystem productivity forecasts differ among sites from different climatic regions</a:t>
            </a:r>
          </a:p>
          <a:p>
            <a:endParaRPr lang="en-US" dirty="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Dark Coffee Color Grazing Sika Deer Free Illustration, Cartoon, Anime Sika  Deer Free, Cartoon PNG Transparent Clipart Image and PSD File for Free  Download">
            <a:extLst>
              <a:ext uri="{FF2B5EF4-FFF2-40B4-BE49-F238E27FC236}">
                <a16:creationId xmlns:a16="http://schemas.microsoft.com/office/drawing/2014/main" id="{7B6D35D5-B075-4152-A352-7E21A35FA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04699" y="1713717"/>
            <a:ext cx="1528964" cy="15289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BDD987-5390-456C-A560-C482644D1F6D}"/>
              </a:ext>
            </a:extLst>
          </p:cNvPr>
          <p:cNvSpPr txBox="1"/>
          <p:nvPr/>
        </p:nvSpPr>
        <p:spPr>
          <a:xfrm>
            <a:off x="7448821" y="2475682"/>
            <a:ext cx="1596980" cy="461665"/>
          </a:xfrm>
          <a:prstGeom prst="rect">
            <a:avLst/>
          </a:prstGeom>
          <a:noFill/>
        </p:spPr>
        <p:txBody>
          <a:bodyPr wrap="square" rtlCol="0">
            <a:spAutoFit/>
          </a:bodyPr>
          <a:lstStyle/>
          <a:p>
            <a:r>
              <a:rPr lang="en-IE" sz="2400" dirty="0"/>
              <a:t>Deer</a:t>
            </a:r>
          </a:p>
        </p:txBody>
      </p:sp>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1174125" y="294086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F85D9932-C0C8-42C8-96E8-D58E350EDD6F}"/>
              </a:ext>
            </a:extLst>
          </p:cNvPr>
          <p:cNvSpPr/>
          <p:nvPr/>
        </p:nvSpPr>
        <p:spPr>
          <a:xfrm>
            <a:off x="5824518" y="2940865"/>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Consumer</a:t>
            </a:r>
          </a:p>
        </p:txBody>
      </p:sp>
      <p:sp>
        <p:nvSpPr>
          <p:cNvPr id="9" name="Rectangle 8">
            <a:extLst>
              <a:ext uri="{FF2B5EF4-FFF2-40B4-BE49-F238E27FC236}">
                <a16:creationId xmlns:a16="http://schemas.microsoft.com/office/drawing/2014/main" id="{CBF53979-B486-45D0-A561-5359B0970AE4}"/>
              </a:ext>
            </a:extLst>
          </p:cNvPr>
          <p:cNvSpPr/>
          <p:nvPr/>
        </p:nvSpPr>
        <p:spPr>
          <a:xfrm>
            <a:off x="3480563" y="5506811"/>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790085" y="3053017"/>
            <a:ext cx="1619637"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1" name="Arrow: Right 10">
            <a:extLst>
              <a:ext uri="{FF2B5EF4-FFF2-40B4-BE49-F238E27FC236}">
                <a16:creationId xmlns:a16="http://schemas.microsoft.com/office/drawing/2014/main" id="{E99B3960-7E2B-4FC2-8C0A-4A693C700F34}"/>
              </a:ext>
            </a:extLst>
          </p:cNvPr>
          <p:cNvSpPr/>
          <p:nvPr/>
        </p:nvSpPr>
        <p:spPr>
          <a:xfrm rot="7736676">
            <a:off x="5022620" y="4382528"/>
            <a:ext cx="1712081"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2" name="Arrow: Right 11">
            <a:extLst>
              <a:ext uri="{FF2B5EF4-FFF2-40B4-BE49-F238E27FC236}">
                <a16:creationId xmlns:a16="http://schemas.microsoft.com/office/drawing/2014/main" id="{F98D269B-2FD8-4D4C-B9A5-7AC866748E83}"/>
              </a:ext>
            </a:extLst>
          </p:cNvPr>
          <p:cNvSpPr/>
          <p:nvPr/>
        </p:nvSpPr>
        <p:spPr>
          <a:xfrm rot="14295737">
            <a:off x="2473026" y="4311382"/>
            <a:ext cx="1858052"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13" name="Picture 12" descr="A picture containing text&#10;&#10;Description automatically generated">
            <a:extLst>
              <a:ext uri="{FF2B5EF4-FFF2-40B4-BE49-F238E27FC236}">
                <a16:creationId xmlns:a16="http://schemas.microsoft.com/office/drawing/2014/main" id="{787398FB-F65D-491F-8620-F06C1841C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305" y="5808372"/>
            <a:ext cx="928774" cy="928774"/>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8C6859E4-4EE3-4EB0-88DD-87C4E1C5C4B7}"/>
              </a:ext>
            </a:extLst>
          </p:cNvPr>
          <p:cNvPicPr>
            <a:picLocks noChangeAspect="1"/>
          </p:cNvPicPr>
          <p:nvPr/>
        </p:nvPicPr>
        <p:blipFill rotWithShape="1">
          <a:blip r:embed="rId6">
            <a:extLst>
              <a:ext uri="{28A0092B-C50C-407E-A947-70E740481C1C}">
                <a14:useLocalDpi xmlns:a14="http://schemas.microsoft.com/office/drawing/2010/main" val="0"/>
              </a:ext>
            </a:extLst>
          </a:blip>
          <a:srcRect b="8732"/>
          <a:stretch/>
        </p:blipFill>
        <p:spPr>
          <a:xfrm>
            <a:off x="2104856" y="1971120"/>
            <a:ext cx="814199" cy="887774"/>
          </a:xfrm>
          <a:prstGeom prst="rect">
            <a:avLst/>
          </a:prstGeom>
        </p:spPr>
      </p:pic>
      <p:pic>
        <p:nvPicPr>
          <p:cNvPr id="29" name="Picture 28">
            <a:extLst>
              <a:ext uri="{FF2B5EF4-FFF2-40B4-BE49-F238E27FC236}">
                <a16:creationId xmlns:a16="http://schemas.microsoft.com/office/drawing/2014/main" id="{A3B06D7F-9B84-4707-89C2-BE10EFF5F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5775" y="1560187"/>
            <a:ext cx="1004551" cy="1004551"/>
          </a:xfrm>
          <a:prstGeom prst="rect">
            <a:avLst/>
          </a:prstGeom>
        </p:spPr>
      </p:pic>
      <p:sp>
        <p:nvSpPr>
          <p:cNvPr id="16" name="TextBox 15">
            <a:extLst>
              <a:ext uri="{FF2B5EF4-FFF2-40B4-BE49-F238E27FC236}">
                <a16:creationId xmlns:a16="http://schemas.microsoft.com/office/drawing/2014/main" id="{1AD2EF73-6484-4D88-AF26-F6A0EDBB76FE}"/>
              </a:ext>
            </a:extLst>
          </p:cNvPr>
          <p:cNvSpPr txBox="1"/>
          <p:nvPr/>
        </p:nvSpPr>
        <p:spPr>
          <a:xfrm>
            <a:off x="2855593" y="2523594"/>
            <a:ext cx="1596980" cy="461665"/>
          </a:xfrm>
          <a:prstGeom prst="rect">
            <a:avLst/>
          </a:prstGeom>
          <a:noFill/>
        </p:spPr>
        <p:txBody>
          <a:bodyPr wrap="square" rtlCol="0">
            <a:spAutoFit/>
          </a:bodyPr>
          <a:lstStyle/>
          <a:p>
            <a:r>
              <a:rPr lang="en-IE" sz="2400" dirty="0"/>
              <a:t>Plants</a:t>
            </a:r>
          </a:p>
        </p:txBody>
      </p:sp>
      <p:sp>
        <p:nvSpPr>
          <p:cNvPr id="18" name="TextBox 17">
            <a:extLst>
              <a:ext uri="{FF2B5EF4-FFF2-40B4-BE49-F238E27FC236}">
                <a16:creationId xmlns:a16="http://schemas.microsoft.com/office/drawing/2014/main" id="{4789BEB9-6937-4A72-8EAD-6DD4F103CE95}"/>
              </a:ext>
            </a:extLst>
          </p:cNvPr>
          <p:cNvSpPr txBox="1"/>
          <p:nvPr/>
        </p:nvSpPr>
        <p:spPr>
          <a:xfrm>
            <a:off x="3275216" y="6327909"/>
            <a:ext cx="2876202" cy="461665"/>
          </a:xfrm>
          <a:prstGeom prst="rect">
            <a:avLst/>
          </a:prstGeom>
          <a:noFill/>
        </p:spPr>
        <p:txBody>
          <a:bodyPr wrap="square" rtlCol="0">
            <a:spAutoFit/>
          </a:bodyPr>
          <a:lstStyle/>
          <a:p>
            <a:r>
              <a:rPr lang="en-IE" sz="2400" dirty="0"/>
              <a:t>Phosphorus/Nitrogen</a:t>
            </a:r>
          </a:p>
        </p:txBody>
      </p:sp>
      <p:sp>
        <p:nvSpPr>
          <p:cNvPr id="19" name="TextBox 18">
            <a:extLst>
              <a:ext uri="{FF2B5EF4-FFF2-40B4-BE49-F238E27FC236}">
                <a16:creationId xmlns:a16="http://schemas.microsoft.com/office/drawing/2014/main" id="{9413C14A-A8CE-4B0F-9200-76D05BDCD59A}"/>
              </a:ext>
            </a:extLst>
          </p:cNvPr>
          <p:cNvSpPr txBox="1"/>
          <p:nvPr/>
        </p:nvSpPr>
        <p:spPr>
          <a:xfrm>
            <a:off x="2543695" y="1345358"/>
            <a:ext cx="4076300" cy="584775"/>
          </a:xfrm>
          <a:prstGeom prst="rect">
            <a:avLst/>
          </a:prstGeom>
          <a:noFill/>
          <a:ln>
            <a:solidFill>
              <a:schemeClr val="tx1"/>
            </a:solidFill>
          </a:ln>
        </p:spPr>
        <p:txBody>
          <a:bodyPr wrap="square" rtlCol="0">
            <a:spAutoFit/>
          </a:bodyPr>
          <a:lstStyle/>
          <a:p>
            <a:pPr algn="ctr"/>
            <a:r>
              <a:rPr lang="en-IE" sz="3200" dirty="0"/>
              <a:t>Terrestrial Model</a:t>
            </a:r>
          </a:p>
        </p:txBody>
      </p:sp>
      <p:pic>
        <p:nvPicPr>
          <p:cNvPr id="26" name="Picture 25" descr="A picture containing bird, silhouette&#10;&#10;Description automatically generated">
            <a:extLst>
              <a:ext uri="{FF2B5EF4-FFF2-40B4-BE49-F238E27FC236}">
                <a16:creationId xmlns:a16="http://schemas.microsoft.com/office/drawing/2014/main" id="{B72E4FC4-D173-4A1C-AF05-24BAA9695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270" y="1437850"/>
            <a:ext cx="1036073" cy="1036073"/>
          </a:xfrm>
          <a:prstGeom prst="rect">
            <a:avLst/>
          </a:prstGeom>
        </p:spPr>
      </p:pic>
      <p:sp>
        <p:nvSpPr>
          <p:cNvPr id="27" name="TextBox 26">
            <a:extLst>
              <a:ext uri="{FF2B5EF4-FFF2-40B4-BE49-F238E27FC236}">
                <a16:creationId xmlns:a16="http://schemas.microsoft.com/office/drawing/2014/main" id="{9E1DF6E8-5CEC-468B-8B7A-F324B16F528A}"/>
              </a:ext>
            </a:extLst>
          </p:cNvPr>
          <p:cNvSpPr txBox="1"/>
          <p:nvPr/>
        </p:nvSpPr>
        <p:spPr>
          <a:xfrm>
            <a:off x="2031715" y="2490246"/>
            <a:ext cx="2011160" cy="461665"/>
          </a:xfrm>
          <a:prstGeom prst="rect">
            <a:avLst/>
          </a:prstGeom>
          <a:noFill/>
        </p:spPr>
        <p:txBody>
          <a:bodyPr wrap="square" rtlCol="0">
            <a:spAutoFit/>
          </a:bodyPr>
          <a:lstStyle/>
          <a:p>
            <a:r>
              <a:rPr lang="en-IE" sz="2400" dirty="0"/>
              <a:t>Phytoplankton</a:t>
            </a:r>
            <a:endParaRPr lang="en-IE" sz="2000" dirty="0"/>
          </a:p>
        </p:txBody>
      </p:sp>
      <p:sp>
        <p:nvSpPr>
          <p:cNvPr id="28" name="TextBox 27">
            <a:extLst>
              <a:ext uri="{FF2B5EF4-FFF2-40B4-BE49-F238E27FC236}">
                <a16:creationId xmlns:a16="http://schemas.microsoft.com/office/drawing/2014/main" id="{8B608F52-F4F7-40E1-A7CE-DDF53F404EDC}"/>
              </a:ext>
            </a:extLst>
          </p:cNvPr>
          <p:cNvSpPr txBox="1"/>
          <p:nvPr/>
        </p:nvSpPr>
        <p:spPr>
          <a:xfrm>
            <a:off x="6521684" y="2442790"/>
            <a:ext cx="1854273" cy="461665"/>
          </a:xfrm>
          <a:prstGeom prst="rect">
            <a:avLst/>
          </a:prstGeom>
          <a:noFill/>
        </p:spPr>
        <p:txBody>
          <a:bodyPr wrap="square" rtlCol="0">
            <a:spAutoFit/>
          </a:bodyPr>
          <a:lstStyle/>
          <a:p>
            <a:r>
              <a:rPr lang="en-IE" sz="2400" dirty="0"/>
              <a:t>Zooplankton</a:t>
            </a:r>
            <a:endParaRPr lang="en-IE" sz="2000" dirty="0"/>
          </a:p>
        </p:txBody>
      </p:sp>
      <p:pic>
        <p:nvPicPr>
          <p:cNvPr id="30" name="Picture 29" descr="A picture containing text&#10;&#10;Description automatically generated">
            <a:extLst>
              <a:ext uri="{FF2B5EF4-FFF2-40B4-BE49-F238E27FC236}">
                <a16:creationId xmlns:a16="http://schemas.microsoft.com/office/drawing/2014/main" id="{91E4FD23-8422-441E-B825-2DA3460AF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705" y="5794519"/>
            <a:ext cx="928774" cy="928774"/>
          </a:xfrm>
          <a:prstGeom prst="rect">
            <a:avLst/>
          </a:prstGeom>
        </p:spPr>
      </p:pic>
      <p:sp>
        <p:nvSpPr>
          <p:cNvPr id="31" name="TextBox 30">
            <a:extLst>
              <a:ext uri="{FF2B5EF4-FFF2-40B4-BE49-F238E27FC236}">
                <a16:creationId xmlns:a16="http://schemas.microsoft.com/office/drawing/2014/main" id="{0FED0A1A-A70A-4B6E-AC9B-6BB7ED751CC7}"/>
              </a:ext>
            </a:extLst>
          </p:cNvPr>
          <p:cNvSpPr txBox="1"/>
          <p:nvPr/>
        </p:nvSpPr>
        <p:spPr>
          <a:xfrm>
            <a:off x="3294616" y="6314056"/>
            <a:ext cx="2876202" cy="461665"/>
          </a:xfrm>
          <a:prstGeom prst="rect">
            <a:avLst/>
          </a:prstGeom>
          <a:noFill/>
        </p:spPr>
        <p:txBody>
          <a:bodyPr wrap="square" rtlCol="0">
            <a:spAutoFit/>
          </a:bodyPr>
          <a:lstStyle/>
          <a:p>
            <a:r>
              <a:rPr lang="en-IE" sz="2400" dirty="0"/>
              <a:t>Phosphorus/Nitrogen</a:t>
            </a:r>
          </a:p>
        </p:txBody>
      </p:sp>
      <p:sp>
        <p:nvSpPr>
          <p:cNvPr id="32" name="TextBox 31">
            <a:extLst>
              <a:ext uri="{FF2B5EF4-FFF2-40B4-BE49-F238E27FC236}">
                <a16:creationId xmlns:a16="http://schemas.microsoft.com/office/drawing/2014/main" id="{A923633F-0F4A-4562-83EF-F910AE3DF7D9}"/>
              </a:ext>
            </a:extLst>
          </p:cNvPr>
          <p:cNvSpPr txBox="1"/>
          <p:nvPr/>
        </p:nvSpPr>
        <p:spPr>
          <a:xfrm>
            <a:off x="2740802" y="1349226"/>
            <a:ext cx="4076300" cy="584775"/>
          </a:xfrm>
          <a:prstGeom prst="rect">
            <a:avLst/>
          </a:prstGeom>
          <a:noFill/>
          <a:ln>
            <a:solidFill>
              <a:schemeClr val="tx1"/>
            </a:solidFill>
          </a:ln>
        </p:spPr>
        <p:txBody>
          <a:bodyPr wrap="square" rtlCol="0">
            <a:spAutoFit/>
          </a:bodyPr>
          <a:lstStyle/>
          <a:p>
            <a:pPr algn="ctr"/>
            <a:r>
              <a:rPr lang="en-IE" sz="3200" dirty="0"/>
              <a:t>Aquatic Model</a:t>
            </a:r>
          </a:p>
        </p:txBody>
      </p:sp>
    </p:spTree>
    <p:extLst>
      <p:ext uri="{BB962C8B-B14F-4D97-AF65-F5344CB8AC3E}">
        <p14:creationId xmlns:p14="http://schemas.microsoft.com/office/powerpoint/2010/main" val="53915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6" grpId="0"/>
      <p:bldP spid="16" grpId="1"/>
      <p:bldP spid="18" grpId="0"/>
      <p:bldP spid="18" grpId="1"/>
      <p:bldP spid="19" grpId="0"/>
      <p:bldP spid="19" grpId="1"/>
      <p:bldP spid="27" grpId="0"/>
      <p:bldP spid="28"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1174125" y="294086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F85D9932-C0C8-42C8-96E8-D58E350EDD6F}"/>
              </a:ext>
            </a:extLst>
          </p:cNvPr>
          <p:cNvSpPr/>
          <p:nvPr/>
        </p:nvSpPr>
        <p:spPr>
          <a:xfrm>
            <a:off x="5824518" y="2940865"/>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Consumer</a:t>
            </a:r>
          </a:p>
        </p:txBody>
      </p:sp>
      <p:sp>
        <p:nvSpPr>
          <p:cNvPr id="9" name="Rectangle 8">
            <a:extLst>
              <a:ext uri="{FF2B5EF4-FFF2-40B4-BE49-F238E27FC236}">
                <a16:creationId xmlns:a16="http://schemas.microsoft.com/office/drawing/2014/main" id="{CBF53979-B486-45D0-A561-5359B0970AE4}"/>
              </a:ext>
            </a:extLst>
          </p:cNvPr>
          <p:cNvSpPr/>
          <p:nvPr/>
        </p:nvSpPr>
        <p:spPr>
          <a:xfrm>
            <a:off x="3480563" y="5506811"/>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790085" y="3053017"/>
            <a:ext cx="1619637"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1" name="Arrow: Right 10">
            <a:extLst>
              <a:ext uri="{FF2B5EF4-FFF2-40B4-BE49-F238E27FC236}">
                <a16:creationId xmlns:a16="http://schemas.microsoft.com/office/drawing/2014/main" id="{E99B3960-7E2B-4FC2-8C0A-4A693C700F34}"/>
              </a:ext>
            </a:extLst>
          </p:cNvPr>
          <p:cNvSpPr/>
          <p:nvPr/>
        </p:nvSpPr>
        <p:spPr>
          <a:xfrm rot="7736676">
            <a:off x="5022620" y="4382528"/>
            <a:ext cx="1712081"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2" name="Arrow: Right 11">
            <a:extLst>
              <a:ext uri="{FF2B5EF4-FFF2-40B4-BE49-F238E27FC236}">
                <a16:creationId xmlns:a16="http://schemas.microsoft.com/office/drawing/2014/main" id="{F98D269B-2FD8-4D4C-B9A5-7AC866748E83}"/>
              </a:ext>
            </a:extLst>
          </p:cNvPr>
          <p:cNvSpPr/>
          <p:nvPr/>
        </p:nvSpPr>
        <p:spPr>
          <a:xfrm rot="14295737">
            <a:off x="2473026" y="4311382"/>
            <a:ext cx="1858052"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26" name="Picture 25" descr="A picture containing bird, silhouette&#10;&#10;Description automatically generated">
            <a:extLst>
              <a:ext uri="{FF2B5EF4-FFF2-40B4-BE49-F238E27FC236}">
                <a16:creationId xmlns:a16="http://schemas.microsoft.com/office/drawing/2014/main" id="{B72E4FC4-D173-4A1C-AF05-24BAA9695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270" y="1437850"/>
            <a:ext cx="1036073" cy="1036073"/>
          </a:xfrm>
          <a:prstGeom prst="rect">
            <a:avLst/>
          </a:prstGeom>
        </p:spPr>
      </p:pic>
      <p:sp>
        <p:nvSpPr>
          <p:cNvPr id="27" name="TextBox 26">
            <a:extLst>
              <a:ext uri="{FF2B5EF4-FFF2-40B4-BE49-F238E27FC236}">
                <a16:creationId xmlns:a16="http://schemas.microsoft.com/office/drawing/2014/main" id="{9E1DF6E8-5CEC-468B-8B7A-F324B16F528A}"/>
              </a:ext>
            </a:extLst>
          </p:cNvPr>
          <p:cNvSpPr txBox="1"/>
          <p:nvPr/>
        </p:nvSpPr>
        <p:spPr>
          <a:xfrm>
            <a:off x="2031715" y="2490246"/>
            <a:ext cx="2011160" cy="461665"/>
          </a:xfrm>
          <a:prstGeom prst="rect">
            <a:avLst/>
          </a:prstGeom>
          <a:noFill/>
        </p:spPr>
        <p:txBody>
          <a:bodyPr wrap="square" rtlCol="0">
            <a:spAutoFit/>
          </a:bodyPr>
          <a:lstStyle/>
          <a:p>
            <a:r>
              <a:rPr lang="en-IE" sz="2400" dirty="0"/>
              <a:t>Phytoplankton</a:t>
            </a:r>
            <a:endParaRPr lang="en-IE" sz="2000" dirty="0"/>
          </a:p>
        </p:txBody>
      </p:sp>
      <p:sp>
        <p:nvSpPr>
          <p:cNvPr id="28" name="TextBox 27">
            <a:extLst>
              <a:ext uri="{FF2B5EF4-FFF2-40B4-BE49-F238E27FC236}">
                <a16:creationId xmlns:a16="http://schemas.microsoft.com/office/drawing/2014/main" id="{8B608F52-F4F7-40E1-A7CE-DDF53F404EDC}"/>
              </a:ext>
            </a:extLst>
          </p:cNvPr>
          <p:cNvSpPr txBox="1"/>
          <p:nvPr/>
        </p:nvSpPr>
        <p:spPr>
          <a:xfrm>
            <a:off x="6521684" y="2442790"/>
            <a:ext cx="1854273" cy="461665"/>
          </a:xfrm>
          <a:prstGeom prst="rect">
            <a:avLst/>
          </a:prstGeom>
          <a:noFill/>
        </p:spPr>
        <p:txBody>
          <a:bodyPr wrap="square" rtlCol="0">
            <a:spAutoFit/>
          </a:bodyPr>
          <a:lstStyle/>
          <a:p>
            <a:r>
              <a:rPr lang="en-IE" sz="2400" dirty="0"/>
              <a:t>Zooplankton</a:t>
            </a:r>
            <a:endParaRPr lang="en-IE" sz="2000" dirty="0"/>
          </a:p>
        </p:txBody>
      </p:sp>
      <p:pic>
        <p:nvPicPr>
          <p:cNvPr id="29" name="Picture 28">
            <a:extLst>
              <a:ext uri="{FF2B5EF4-FFF2-40B4-BE49-F238E27FC236}">
                <a16:creationId xmlns:a16="http://schemas.microsoft.com/office/drawing/2014/main" id="{A3B06D7F-9B84-4707-89C2-BE10EFF5F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775" y="1560187"/>
            <a:ext cx="1004551" cy="1004551"/>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91E4FD23-8422-441E-B825-2DA3460A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8705" y="5794519"/>
            <a:ext cx="928774" cy="928774"/>
          </a:xfrm>
          <a:prstGeom prst="rect">
            <a:avLst/>
          </a:prstGeom>
        </p:spPr>
      </p:pic>
      <p:sp>
        <p:nvSpPr>
          <p:cNvPr id="31" name="TextBox 30">
            <a:extLst>
              <a:ext uri="{FF2B5EF4-FFF2-40B4-BE49-F238E27FC236}">
                <a16:creationId xmlns:a16="http://schemas.microsoft.com/office/drawing/2014/main" id="{0FED0A1A-A70A-4B6E-AC9B-6BB7ED751CC7}"/>
              </a:ext>
            </a:extLst>
          </p:cNvPr>
          <p:cNvSpPr txBox="1"/>
          <p:nvPr/>
        </p:nvSpPr>
        <p:spPr>
          <a:xfrm>
            <a:off x="3294616" y="6314056"/>
            <a:ext cx="2876202" cy="461665"/>
          </a:xfrm>
          <a:prstGeom prst="rect">
            <a:avLst/>
          </a:prstGeom>
          <a:noFill/>
        </p:spPr>
        <p:txBody>
          <a:bodyPr wrap="square" rtlCol="0">
            <a:spAutoFit/>
          </a:bodyPr>
          <a:lstStyle/>
          <a:p>
            <a:r>
              <a:rPr lang="en-IE" sz="2400" dirty="0"/>
              <a:t>Phosphorus/Nitrogen</a:t>
            </a:r>
          </a:p>
        </p:txBody>
      </p:sp>
      <p:sp>
        <p:nvSpPr>
          <p:cNvPr id="32" name="TextBox 31">
            <a:extLst>
              <a:ext uri="{FF2B5EF4-FFF2-40B4-BE49-F238E27FC236}">
                <a16:creationId xmlns:a16="http://schemas.microsoft.com/office/drawing/2014/main" id="{A923633F-0F4A-4562-83EF-F910AE3DF7D9}"/>
              </a:ext>
            </a:extLst>
          </p:cNvPr>
          <p:cNvSpPr txBox="1"/>
          <p:nvPr/>
        </p:nvSpPr>
        <p:spPr>
          <a:xfrm>
            <a:off x="2740802" y="1349226"/>
            <a:ext cx="4076300" cy="584775"/>
          </a:xfrm>
          <a:prstGeom prst="rect">
            <a:avLst/>
          </a:prstGeom>
          <a:noFill/>
          <a:ln>
            <a:solidFill>
              <a:schemeClr val="tx1"/>
            </a:solidFill>
          </a:ln>
        </p:spPr>
        <p:txBody>
          <a:bodyPr wrap="square" rtlCol="0">
            <a:spAutoFit/>
          </a:bodyPr>
          <a:lstStyle/>
          <a:p>
            <a:pPr algn="ctr"/>
            <a:r>
              <a:rPr lang="en-IE" sz="3200" dirty="0"/>
              <a:t>Aquatic Model</a:t>
            </a:r>
          </a:p>
        </p:txBody>
      </p:sp>
      <p:sp>
        <p:nvSpPr>
          <p:cNvPr id="3" name="TextBox 2">
            <a:extLst>
              <a:ext uri="{FF2B5EF4-FFF2-40B4-BE49-F238E27FC236}">
                <a16:creationId xmlns:a16="http://schemas.microsoft.com/office/drawing/2014/main" id="{B849899A-13CA-40F9-9DAD-2AC8EBCD78FF}"/>
              </a:ext>
            </a:extLst>
          </p:cNvPr>
          <p:cNvSpPr txBox="1"/>
          <p:nvPr/>
        </p:nvSpPr>
        <p:spPr>
          <a:xfrm>
            <a:off x="6237261" y="1055733"/>
            <a:ext cx="2236045" cy="3770263"/>
          </a:xfrm>
          <a:prstGeom prst="rect">
            <a:avLst/>
          </a:prstGeom>
          <a:noFill/>
        </p:spPr>
        <p:txBody>
          <a:bodyPr wrap="square" rtlCol="0">
            <a:spAutoFit/>
          </a:bodyPr>
          <a:lstStyle/>
          <a:p>
            <a:r>
              <a:rPr lang="en-IE" sz="23900" dirty="0">
                <a:solidFill>
                  <a:srgbClr val="FF0000"/>
                </a:solidFill>
              </a:rPr>
              <a:t>X</a:t>
            </a:r>
          </a:p>
        </p:txBody>
      </p:sp>
    </p:spTree>
    <p:extLst>
      <p:ext uri="{BB962C8B-B14F-4D97-AF65-F5344CB8AC3E}">
        <p14:creationId xmlns:p14="http://schemas.microsoft.com/office/powerpoint/2010/main" val="25430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8" grpId="0"/>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545C682-487D-4053-B1B0-4336368AB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106" y="2310759"/>
            <a:ext cx="1004551" cy="1004551"/>
          </a:xfrm>
          <a:prstGeom prst="rect">
            <a:avLst/>
          </a:prstGeom>
        </p:spPr>
      </p:pic>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772811" y="326045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CBF53979-B486-45D0-A561-5359B0970AE4}"/>
              </a:ext>
            </a:extLst>
          </p:cNvPr>
          <p:cNvSpPr/>
          <p:nvPr/>
        </p:nvSpPr>
        <p:spPr>
          <a:xfrm>
            <a:off x="6027234" y="3271654"/>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415103" y="3777274"/>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13" name="Picture 12" descr="A picture containing text&#10;&#10;Description automatically generated">
            <a:extLst>
              <a:ext uri="{FF2B5EF4-FFF2-40B4-BE49-F238E27FC236}">
                <a16:creationId xmlns:a16="http://schemas.microsoft.com/office/drawing/2014/main" id="{787398FB-F65D-491F-8620-F06C1841C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4825" y="2124243"/>
            <a:ext cx="928774" cy="928774"/>
          </a:xfrm>
          <a:prstGeom prst="rect">
            <a:avLst/>
          </a:prstGeom>
        </p:spPr>
      </p:pic>
      <p:sp>
        <p:nvSpPr>
          <p:cNvPr id="18" name="TextBox 17">
            <a:extLst>
              <a:ext uri="{FF2B5EF4-FFF2-40B4-BE49-F238E27FC236}">
                <a16:creationId xmlns:a16="http://schemas.microsoft.com/office/drawing/2014/main" id="{4789BEB9-6937-4A72-8EAD-6DD4F103CE95}"/>
              </a:ext>
            </a:extLst>
          </p:cNvPr>
          <p:cNvSpPr txBox="1"/>
          <p:nvPr/>
        </p:nvSpPr>
        <p:spPr>
          <a:xfrm>
            <a:off x="6466077" y="4043506"/>
            <a:ext cx="2876202" cy="369332"/>
          </a:xfrm>
          <a:prstGeom prst="rect">
            <a:avLst/>
          </a:prstGeom>
          <a:noFill/>
        </p:spPr>
        <p:txBody>
          <a:bodyPr wrap="square" rtlCol="0">
            <a:spAutoFit/>
          </a:bodyPr>
          <a:lstStyle/>
          <a:p>
            <a:pPr algn="ctr"/>
            <a:r>
              <a:rPr lang="en-IE" dirty="0"/>
              <a:t>Nitrogen</a:t>
            </a:r>
          </a:p>
        </p:txBody>
      </p:sp>
      <p:sp>
        <p:nvSpPr>
          <p:cNvPr id="3" name="TextBox 2">
            <a:extLst>
              <a:ext uri="{FF2B5EF4-FFF2-40B4-BE49-F238E27FC236}">
                <a16:creationId xmlns:a16="http://schemas.microsoft.com/office/drawing/2014/main" id="{F69C0F81-BEF5-41C3-8022-7C9C3AE07B1B}"/>
              </a:ext>
            </a:extLst>
          </p:cNvPr>
          <p:cNvSpPr txBox="1"/>
          <p:nvPr/>
        </p:nvSpPr>
        <p:spPr>
          <a:xfrm>
            <a:off x="3077303" y="1356259"/>
            <a:ext cx="2989394" cy="461665"/>
          </a:xfrm>
          <a:prstGeom prst="rect">
            <a:avLst/>
          </a:prstGeom>
          <a:noFill/>
          <a:ln>
            <a:solidFill>
              <a:schemeClr val="tx1"/>
            </a:solidFill>
          </a:ln>
        </p:spPr>
        <p:txBody>
          <a:bodyPr wrap="square" rtlCol="0">
            <a:spAutoFit/>
          </a:bodyPr>
          <a:lstStyle/>
          <a:p>
            <a:pPr algn="ctr"/>
            <a:r>
              <a:rPr lang="en-IE" sz="2400" dirty="0"/>
              <a:t>Simplified Version</a:t>
            </a:r>
          </a:p>
        </p:txBody>
      </p:sp>
      <p:sp>
        <p:nvSpPr>
          <p:cNvPr id="38" name="Arrow: Right 37">
            <a:extLst>
              <a:ext uri="{FF2B5EF4-FFF2-40B4-BE49-F238E27FC236}">
                <a16:creationId xmlns:a16="http://schemas.microsoft.com/office/drawing/2014/main" id="{8239D884-3FE9-499F-B544-3A48E9798E3A}"/>
              </a:ext>
            </a:extLst>
          </p:cNvPr>
          <p:cNvSpPr/>
          <p:nvPr/>
        </p:nvSpPr>
        <p:spPr>
          <a:xfrm rot="10800000">
            <a:off x="3363408" y="3271654"/>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39" name="TextBox 38">
            <a:extLst>
              <a:ext uri="{FF2B5EF4-FFF2-40B4-BE49-F238E27FC236}">
                <a16:creationId xmlns:a16="http://schemas.microsoft.com/office/drawing/2014/main" id="{6D1B8697-FF3F-4519-9EC6-F7D813A560FA}"/>
              </a:ext>
            </a:extLst>
          </p:cNvPr>
          <p:cNvSpPr txBox="1"/>
          <p:nvPr/>
        </p:nvSpPr>
        <p:spPr>
          <a:xfrm>
            <a:off x="988779" y="4038609"/>
            <a:ext cx="2876202" cy="369332"/>
          </a:xfrm>
          <a:prstGeom prst="rect">
            <a:avLst/>
          </a:prstGeom>
          <a:noFill/>
        </p:spPr>
        <p:txBody>
          <a:bodyPr wrap="square" rtlCol="0">
            <a:spAutoFit/>
          </a:bodyPr>
          <a:lstStyle/>
          <a:p>
            <a:pPr algn="ctr"/>
            <a:r>
              <a:rPr lang="en-IE" dirty="0"/>
              <a:t>Phytoplankton</a:t>
            </a:r>
          </a:p>
        </p:txBody>
      </p:sp>
      <p:pic>
        <p:nvPicPr>
          <p:cNvPr id="40" name="Graphic 39" descr="Thermometer">
            <a:extLst>
              <a:ext uri="{FF2B5EF4-FFF2-40B4-BE49-F238E27FC236}">
                <a16:creationId xmlns:a16="http://schemas.microsoft.com/office/drawing/2014/main" id="{BE94E6A1-618E-462B-80CC-9D8FDE27F6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624" y="4393038"/>
            <a:ext cx="925918" cy="925918"/>
          </a:xfrm>
          <a:prstGeom prst="rect">
            <a:avLst/>
          </a:prstGeom>
        </p:spPr>
      </p:pic>
      <p:sp>
        <p:nvSpPr>
          <p:cNvPr id="41" name="Arrow: Right 40">
            <a:extLst>
              <a:ext uri="{FF2B5EF4-FFF2-40B4-BE49-F238E27FC236}">
                <a16:creationId xmlns:a16="http://schemas.microsoft.com/office/drawing/2014/main" id="{D4AD6114-E6A1-41FD-BBCB-4DAA56CB79C5}"/>
              </a:ext>
            </a:extLst>
          </p:cNvPr>
          <p:cNvSpPr/>
          <p:nvPr/>
        </p:nvSpPr>
        <p:spPr>
          <a:xfrm rot="19200576">
            <a:off x="910193" y="4190242"/>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42" name="TextBox 41">
            <a:extLst>
              <a:ext uri="{FF2B5EF4-FFF2-40B4-BE49-F238E27FC236}">
                <a16:creationId xmlns:a16="http://schemas.microsoft.com/office/drawing/2014/main" id="{14969D27-C030-4249-B4AD-8625136DC28F}"/>
              </a:ext>
            </a:extLst>
          </p:cNvPr>
          <p:cNvSpPr txBox="1"/>
          <p:nvPr/>
        </p:nvSpPr>
        <p:spPr>
          <a:xfrm>
            <a:off x="-449322" y="5392810"/>
            <a:ext cx="2876202" cy="338554"/>
          </a:xfrm>
          <a:prstGeom prst="rect">
            <a:avLst/>
          </a:prstGeom>
          <a:noFill/>
        </p:spPr>
        <p:txBody>
          <a:bodyPr wrap="square" rtlCol="0">
            <a:spAutoFit/>
          </a:bodyPr>
          <a:lstStyle/>
          <a:p>
            <a:pPr algn="ctr"/>
            <a:r>
              <a:rPr lang="en-IE" sz="1600" dirty="0"/>
              <a:t>Water temperature</a:t>
            </a:r>
          </a:p>
        </p:txBody>
      </p:sp>
      <p:sp>
        <p:nvSpPr>
          <p:cNvPr id="44" name="TextBox 43">
            <a:extLst>
              <a:ext uri="{FF2B5EF4-FFF2-40B4-BE49-F238E27FC236}">
                <a16:creationId xmlns:a16="http://schemas.microsoft.com/office/drawing/2014/main" id="{FB0611C4-7755-40AB-9EA9-96B63480CDBD}"/>
              </a:ext>
            </a:extLst>
          </p:cNvPr>
          <p:cNvSpPr txBox="1"/>
          <p:nvPr/>
        </p:nvSpPr>
        <p:spPr>
          <a:xfrm>
            <a:off x="340937" y="1509173"/>
            <a:ext cx="2876202" cy="338554"/>
          </a:xfrm>
          <a:prstGeom prst="rect">
            <a:avLst/>
          </a:prstGeom>
          <a:noFill/>
        </p:spPr>
        <p:txBody>
          <a:bodyPr wrap="square" rtlCol="0">
            <a:spAutoFit/>
          </a:bodyPr>
          <a:lstStyle/>
          <a:p>
            <a:pPr algn="ctr"/>
            <a:r>
              <a:rPr lang="en-IE" sz="1600" dirty="0"/>
              <a:t>Light</a:t>
            </a:r>
          </a:p>
        </p:txBody>
      </p:sp>
      <p:sp>
        <p:nvSpPr>
          <p:cNvPr id="8" name="TextBox 7">
            <a:extLst>
              <a:ext uri="{FF2B5EF4-FFF2-40B4-BE49-F238E27FC236}">
                <a16:creationId xmlns:a16="http://schemas.microsoft.com/office/drawing/2014/main" id="{9E1D9EA8-F156-41A2-B0A0-FA4672E39453}"/>
              </a:ext>
            </a:extLst>
          </p:cNvPr>
          <p:cNvSpPr txBox="1"/>
          <p:nvPr/>
        </p:nvSpPr>
        <p:spPr>
          <a:xfrm>
            <a:off x="4000516" y="2862254"/>
            <a:ext cx="1784667" cy="461665"/>
          </a:xfrm>
          <a:prstGeom prst="rect">
            <a:avLst/>
          </a:prstGeom>
          <a:noFill/>
        </p:spPr>
        <p:txBody>
          <a:bodyPr wrap="square" rtlCol="0">
            <a:spAutoFit/>
          </a:bodyPr>
          <a:lstStyle/>
          <a:p>
            <a:r>
              <a:rPr lang="en-IE" sz="2400" dirty="0">
                <a:solidFill>
                  <a:srgbClr val="00B050"/>
                </a:solidFill>
              </a:rPr>
              <a:t>uptake</a:t>
            </a:r>
          </a:p>
        </p:txBody>
      </p:sp>
      <p:sp>
        <p:nvSpPr>
          <p:cNvPr id="20" name="TextBox 19">
            <a:extLst>
              <a:ext uri="{FF2B5EF4-FFF2-40B4-BE49-F238E27FC236}">
                <a16:creationId xmlns:a16="http://schemas.microsoft.com/office/drawing/2014/main" id="{18A79A11-C323-4A73-9AD6-46202DE11D2A}"/>
              </a:ext>
            </a:extLst>
          </p:cNvPr>
          <p:cNvSpPr txBox="1"/>
          <p:nvPr/>
        </p:nvSpPr>
        <p:spPr>
          <a:xfrm>
            <a:off x="4021066" y="4203724"/>
            <a:ext cx="1784667" cy="461665"/>
          </a:xfrm>
          <a:prstGeom prst="rect">
            <a:avLst/>
          </a:prstGeom>
          <a:noFill/>
        </p:spPr>
        <p:txBody>
          <a:bodyPr wrap="square" rtlCol="0">
            <a:spAutoFit/>
          </a:bodyPr>
          <a:lstStyle/>
          <a:p>
            <a:r>
              <a:rPr lang="en-IE" sz="2400" dirty="0">
                <a:solidFill>
                  <a:srgbClr val="FF0000"/>
                </a:solidFill>
              </a:rPr>
              <a:t>mortality</a:t>
            </a:r>
          </a:p>
        </p:txBody>
      </p:sp>
    </p:spTree>
    <p:extLst>
      <p:ext uri="{BB962C8B-B14F-4D97-AF65-F5344CB8AC3E}">
        <p14:creationId xmlns:p14="http://schemas.microsoft.com/office/powerpoint/2010/main" val="3136049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9EC0-FB03-4972-8BE2-4DEF10BB264D}"/>
              </a:ext>
            </a:extLst>
          </p:cNvPr>
          <p:cNvSpPr>
            <a:spLocks noGrp="1"/>
          </p:cNvSpPr>
          <p:nvPr>
            <p:ph type="title"/>
          </p:nvPr>
        </p:nvSpPr>
        <p:spPr>
          <a:xfrm>
            <a:off x="62537" y="533399"/>
            <a:ext cx="9071937" cy="990600"/>
          </a:xfrm>
        </p:spPr>
        <p:txBody>
          <a:bodyPr>
            <a:normAutofit fontScale="90000"/>
          </a:bodyPr>
          <a:lstStyle/>
          <a:p>
            <a:r>
              <a:rPr lang="en-IE" dirty="0">
                <a:solidFill>
                  <a:schemeClr val="accent1">
                    <a:lumMod val="75000"/>
                  </a:schemeClr>
                </a:solidFill>
              </a:rPr>
              <a:t>National Ecological Observatory Network (NEON)</a:t>
            </a:r>
          </a:p>
        </p:txBody>
      </p:sp>
      <p:sp>
        <p:nvSpPr>
          <p:cNvPr id="3" name="Content Placeholder 2">
            <a:extLst>
              <a:ext uri="{FF2B5EF4-FFF2-40B4-BE49-F238E27FC236}">
                <a16:creationId xmlns:a16="http://schemas.microsoft.com/office/drawing/2014/main" id="{0C58F3A1-BF2F-41E5-B01B-4CC51294B989}"/>
              </a:ext>
            </a:extLst>
          </p:cNvPr>
          <p:cNvSpPr>
            <a:spLocks noGrp="1"/>
          </p:cNvSpPr>
          <p:nvPr>
            <p:ph idx="1"/>
          </p:nvPr>
        </p:nvSpPr>
        <p:spPr>
          <a:xfrm>
            <a:off x="483706" y="1857374"/>
            <a:ext cx="8229600" cy="3000375"/>
          </a:xfrm>
        </p:spPr>
        <p:txBody>
          <a:bodyPr>
            <a:normAutofit/>
          </a:bodyPr>
          <a:lstStyle/>
          <a:p>
            <a:r>
              <a:rPr lang="en-US" dirty="0"/>
              <a:t>We will be forecasting productivity at NEON sites</a:t>
            </a:r>
          </a:p>
          <a:p>
            <a:r>
              <a:rPr lang="en-US" dirty="0"/>
              <a:t>NEON is a continental-scale observatory designed to collect long-term open access ecological data to better understand how U.S. terrestrial and aquatic ecosystems are changing</a:t>
            </a:r>
          </a:p>
        </p:txBody>
      </p:sp>
      <p:pic>
        <p:nvPicPr>
          <p:cNvPr id="4" name="Content Placeholder 4" descr="Logo&#10;&#10;Description automatically generated">
            <a:extLst>
              <a:ext uri="{FF2B5EF4-FFF2-40B4-BE49-F238E27FC236}">
                <a16:creationId xmlns:a16="http://schemas.microsoft.com/office/drawing/2014/main" id="{CADD0728-9AD1-4EAF-8226-D5722CFD6A5F}"/>
              </a:ext>
            </a:extLst>
          </p:cNvPr>
          <p:cNvPicPr>
            <a:picLocks noChangeAspect="1"/>
          </p:cNvPicPr>
          <p:nvPr/>
        </p:nvPicPr>
        <p:blipFill>
          <a:blip r:embed="rId3"/>
          <a:stretch>
            <a:fillRect/>
          </a:stretch>
        </p:blipFill>
        <p:spPr>
          <a:xfrm>
            <a:off x="0" y="5038725"/>
            <a:ext cx="2691849" cy="990600"/>
          </a:xfrm>
          <a:prstGeom prst="rect">
            <a:avLst/>
          </a:prstGeom>
        </p:spPr>
      </p:pic>
      <p:pic>
        <p:nvPicPr>
          <p:cNvPr id="7" name="Picture 2" descr="NEON.D03.BARC.DP1.20002">
            <a:extLst>
              <a:ext uri="{FF2B5EF4-FFF2-40B4-BE49-F238E27FC236}">
                <a16:creationId xmlns:a16="http://schemas.microsoft.com/office/drawing/2014/main" id="{CEAF9779-083C-480B-AF49-748793A215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142"/>
          <a:stretch/>
        </p:blipFill>
        <p:spPr bwMode="auto">
          <a:xfrm>
            <a:off x="3241989" y="3748086"/>
            <a:ext cx="5576922" cy="2886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ABB6C2-0B4A-40E1-9256-4B8C84336BCE}"/>
              </a:ext>
            </a:extLst>
          </p:cNvPr>
          <p:cNvSpPr txBox="1"/>
          <p:nvPr/>
        </p:nvSpPr>
        <p:spPr>
          <a:xfrm>
            <a:off x="4823878" y="6611779"/>
            <a:ext cx="3813266" cy="246221"/>
          </a:xfrm>
          <a:prstGeom prst="rect">
            <a:avLst/>
          </a:prstGeom>
          <a:noFill/>
        </p:spPr>
        <p:txBody>
          <a:bodyPr wrap="square" rtlCol="0">
            <a:spAutoFit/>
          </a:bodyPr>
          <a:lstStyle/>
          <a:p>
            <a:pPr algn="r"/>
            <a:r>
              <a:rPr lang="en-US" sz="1000" dirty="0"/>
              <a:t>Image: </a:t>
            </a:r>
            <a:r>
              <a:rPr lang="en-US" sz="1000" dirty="0" err="1"/>
              <a:t>Phenocam</a:t>
            </a:r>
            <a:endParaRPr lang="en-US" sz="1000" dirty="0"/>
          </a:p>
        </p:txBody>
      </p:sp>
    </p:spTree>
    <p:extLst>
      <p:ext uri="{BB962C8B-B14F-4D97-AF65-F5344CB8AC3E}">
        <p14:creationId xmlns:p14="http://schemas.microsoft.com/office/powerpoint/2010/main" val="2422418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904844"/>
            <a:ext cx="4572000" cy="4772181"/>
          </a:xfrm>
        </p:spPr>
        <p:txBody>
          <a:bodyPr>
            <a:noAutofit/>
          </a:bodyPr>
          <a:lstStyle/>
          <a:p>
            <a:pPr lvl="0"/>
            <a:r>
              <a:rPr lang="en-US" sz="2200" dirty="0"/>
              <a:t>Describe an ecological forecast and the iterative forecasting cycle</a:t>
            </a:r>
          </a:p>
          <a:p>
            <a:pPr lvl="0"/>
            <a:r>
              <a:rPr lang="en-US" sz="2200" dirty="0"/>
              <a:t>Explore and visualize NEON data</a:t>
            </a:r>
          </a:p>
          <a:p>
            <a:pPr lvl="0"/>
            <a:r>
              <a:rPr lang="en-US" sz="2200" dirty="0"/>
              <a:t>Construct an ecological model to generate forecasts of ecosystem primary productivity with uncertainty</a:t>
            </a:r>
          </a:p>
          <a:p>
            <a:pPr lvl="0"/>
            <a:r>
              <a:rPr lang="en-US" sz="2200" dirty="0"/>
              <a:t>Adjust model parameters and inputs to study how they affect forecast performance relative to observations</a:t>
            </a:r>
          </a:p>
          <a:p>
            <a:pPr lvl="0"/>
            <a:r>
              <a:rPr lang="en-US" sz="2200" dirty="0"/>
              <a:t>Compare productivity forecasts among NEON sites in different climatic regions</a:t>
            </a:r>
            <a:endParaRPr lang="en-IE" sz="2200" dirty="0"/>
          </a:p>
        </p:txBody>
      </p:sp>
      <p:grpSp>
        <p:nvGrpSpPr>
          <p:cNvPr id="4" name="Group 3">
            <a:extLst>
              <a:ext uri="{FF2B5EF4-FFF2-40B4-BE49-F238E27FC236}">
                <a16:creationId xmlns:a16="http://schemas.microsoft.com/office/drawing/2014/main" id="{8D2B5C2C-6338-42BF-A860-239511055D08}"/>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A8075D9E-A033-4285-82D0-81AA77C18EEA}"/>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413841B6-211F-45AA-998C-294ED6690E44}"/>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876BE8E6-DBC2-4515-A722-39BCE3894F4E}"/>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A</a:t>
            </a:r>
          </a:p>
        </p:txBody>
      </p:sp>
      <p:sp>
        <p:nvSpPr>
          <p:cNvPr id="3" name="Content Placeholder 2"/>
          <p:cNvSpPr>
            <a:spLocks noGrp="1"/>
          </p:cNvSpPr>
          <p:nvPr>
            <p:ph idx="1"/>
          </p:nvPr>
        </p:nvSpPr>
        <p:spPr>
          <a:xfrm>
            <a:off x="65784" y="1759403"/>
            <a:ext cx="4909947" cy="4876800"/>
          </a:xfrm>
        </p:spPr>
        <p:txBody>
          <a:bodyPr>
            <a:normAutofit/>
          </a:bodyPr>
          <a:lstStyle/>
          <a:p>
            <a:pPr marL="0" indent="0">
              <a:buNone/>
            </a:pPr>
            <a:endParaRPr lang="en-US" dirty="0"/>
          </a:p>
          <a:p>
            <a:pPr marL="0" indent="0">
              <a:buNone/>
            </a:pPr>
            <a:r>
              <a:rPr lang="en-US" dirty="0"/>
              <a:t>With a partner (work in pairs):</a:t>
            </a:r>
          </a:p>
          <a:p>
            <a:pPr marL="457200" indent="-457200">
              <a:buFont typeface="+mj-lt"/>
              <a:buAutoNum type="arabicPeriod"/>
            </a:pPr>
            <a:r>
              <a:rPr lang="en-US" dirty="0"/>
              <a:t>Select a NEON site</a:t>
            </a:r>
          </a:p>
          <a:p>
            <a:pPr marL="457200" indent="-457200">
              <a:buFont typeface="+mj-lt"/>
              <a:buAutoNum type="arabicPeriod"/>
            </a:pPr>
            <a:r>
              <a:rPr lang="en-US" dirty="0"/>
              <a:t>Visualize the variables at the site</a:t>
            </a:r>
          </a:p>
          <a:p>
            <a:pPr marL="457200" indent="-457200">
              <a:buFont typeface="+mj-lt"/>
              <a:buAutoNum type="arabicPeriod"/>
            </a:pPr>
            <a:r>
              <a:rPr lang="en-US" dirty="0"/>
              <a:t>Explore variable relationships</a:t>
            </a:r>
          </a:p>
          <a:p>
            <a:pPr marL="457200" indent="-457200">
              <a:buFont typeface="+mj-lt"/>
              <a:buAutoNum type="arabicPeriod"/>
            </a:pPr>
            <a:r>
              <a:rPr lang="en-US" dirty="0"/>
              <a:t>Within pairs, each builds their own ecosystem model for their lake and compares the performance of the two different models in predicting productivity at the same site</a:t>
            </a:r>
          </a:p>
          <a:p>
            <a:pPr marL="457200" indent="-457200">
              <a:buFont typeface="+mj-lt"/>
              <a:buAutoNum type="arabicPeriod"/>
            </a:pPr>
            <a:endParaRPr lang="en-US" dirty="0"/>
          </a:p>
        </p:txBody>
      </p:sp>
      <p:pic>
        <p:nvPicPr>
          <p:cNvPr id="4" name="Content Placeholder 4" descr="Logo&#10;&#10;Description automatically generated">
            <a:extLst>
              <a:ext uri="{FF2B5EF4-FFF2-40B4-BE49-F238E27FC236}">
                <a16:creationId xmlns:a16="http://schemas.microsoft.com/office/drawing/2014/main" id="{955F63CB-D143-44EA-8A22-EBC10E3D7EDD}"/>
              </a:ext>
            </a:extLst>
          </p:cNvPr>
          <p:cNvPicPr>
            <a:picLocks noChangeAspect="1"/>
          </p:cNvPicPr>
          <p:nvPr/>
        </p:nvPicPr>
        <p:blipFill>
          <a:blip r:embed="rId3"/>
          <a:stretch>
            <a:fillRect/>
          </a:stretch>
        </p:blipFill>
        <p:spPr>
          <a:xfrm>
            <a:off x="5463282" y="546521"/>
            <a:ext cx="3083265" cy="1134641"/>
          </a:xfrm>
          <a:prstGeom prst="rect">
            <a:avLst/>
          </a:prstGeom>
        </p:spPr>
      </p:pic>
      <p:pic>
        <p:nvPicPr>
          <p:cNvPr id="6" name="Picture 5" descr="Chart, scatter chart&#10;&#10;Description automatically generated">
            <a:extLst>
              <a:ext uri="{FF2B5EF4-FFF2-40B4-BE49-F238E27FC236}">
                <a16:creationId xmlns:a16="http://schemas.microsoft.com/office/drawing/2014/main" id="{1469764B-5F3E-4224-8502-22992E8912C2}"/>
              </a:ext>
            </a:extLst>
          </p:cNvPr>
          <p:cNvPicPr>
            <a:picLocks noChangeAspect="1"/>
          </p:cNvPicPr>
          <p:nvPr/>
        </p:nvPicPr>
        <p:blipFill>
          <a:blip r:embed="rId4"/>
          <a:stretch>
            <a:fillRect/>
          </a:stretch>
        </p:blipFill>
        <p:spPr>
          <a:xfrm>
            <a:off x="5219508" y="1902278"/>
            <a:ext cx="3570817" cy="2295525"/>
          </a:xfrm>
          <a:prstGeom prst="rect">
            <a:avLst/>
          </a:prstGeom>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74BD2F20-6497-4B3F-912A-381E4EC26C4E}"/>
              </a:ext>
            </a:extLst>
          </p:cNvPr>
          <p:cNvPicPr>
            <a:picLocks noChangeAspect="1"/>
          </p:cNvPicPr>
          <p:nvPr/>
        </p:nvPicPr>
        <p:blipFill>
          <a:blip r:embed="rId5"/>
          <a:stretch>
            <a:fillRect/>
          </a:stretch>
        </p:blipFill>
        <p:spPr>
          <a:xfrm>
            <a:off x="5219507" y="4412115"/>
            <a:ext cx="3570817" cy="2295525"/>
          </a:xfrm>
          <a:prstGeom prst="rect">
            <a:avLst/>
          </a:prstGeom>
          <a:ln>
            <a:solidFill>
              <a:schemeClr val="tx1"/>
            </a:solidFill>
          </a:ln>
        </p:spPr>
      </p:pic>
    </p:spTree>
    <p:extLst>
      <p:ext uri="{BB962C8B-B14F-4D97-AF65-F5344CB8AC3E}">
        <p14:creationId xmlns:p14="http://schemas.microsoft.com/office/powerpoint/2010/main" val="363040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B</a:t>
            </a:r>
          </a:p>
        </p:txBody>
      </p:sp>
      <p:sp>
        <p:nvSpPr>
          <p:cNvPr id="3" name="Content Placeholder 2"/>
          <p:cNvSpPr>
            <a:spLocks noGrp="1"/>
          </p:cNvSpPr>
          <p:nvPr>
            <p:ph idx="1"/>
          </p:nvPr>
        </p:nvSpPr>
        <p:spPr>
          <a:xfrm>
            <a:off x="381000" y="1600200"/>
            <a:ext cx="4857750" cy="4876800"/>
          </a:xfrm>
        </p:spPr>
        <p:txBody>
          <a:bodyPr>
            <a:normAutofit/>
          </a:bodyPr>
          <a:lstStyle/>
          <a:p>
            <a:pPr marL="0" indent="0">
              <a:buNone/>
            </a:pPr>
            <a:endParaRPr lang="en-US" dirty="0"/>
          </a:p>
          <a:p>
            <a:pPr marL="0" indent="0">
              <a:buNone/>
            </a:pPr>
            <a:r>
              <a:rPr lang="en-US" dirty="0"/>
              <a:t>With a partner (work in pairs):</a:t>
            </a:r>
          </a:p>
          <a:p>
            <a:pPr marL="457200" indent="-457200">
              <a:buFont typeface="+mj-lt"/>
              <a:buAutoNum type="arabicPeriod"/>
            </a:pPr>
            <a:endParaRPr lang="en-US" dirty="0"/>
          </a:p>
          <a:p>
            <a:pPr marL="457200" indent="-457200">
              <a:buFont typeface="+mj-lt"/>
              <a:buAutoNum type="arabicPeriod"/>
            </a:pPr>
            <a:r>
              <a:rPr lang="en-US" dirty="0"/>
              <a:t>Quantify forecast uncertainty</a:t>
            </a:r>
          </a:p>
          <a:p>
            <a:pPr marL="457200" indent="-457200">
              <a:buFont typeface="+mj-lt"/>
              <a:buAutoNum type="arabicPeriod"/>
            </a:pPr>
            <a:r>
              <a:rPr lang="en-US" dirty="0"/>
              <a:t>Generate a forecast of primary productivity for your site</a:t>
            </a:r>
          </a:p>
          <a:p>
            <a:pPr marL="457200" indent="-457200">
              <a:buFont typeface="+mj-lt"/>
              <a:buAutoNum type="arabicPeriod"/>
            </a:pPr>
            <a:r>
              <a:rPr lang="en-US" dirty="0"/>
              <a:t>Communicate forecast</a:t>
            </a:r>
          </a:p>
          <a:p>
            <a:pPr marL="457200" indent="-457200">
              <a:buFont typeface="+mj-lt"/>
              <a:buAutoNum type="arabicPeriod"/>
            </a:pPr>
            <a:r>
              <a:rPr lang="en-US" dirty="0"/>
              <a:t>Assess forecast with data</a:t>
            </a:r>
          </a:p>
          <a:p>
            <a:pPr marL="457200" indent="-457200">
              <a:buFont typeface="+mj-lt"/>
              <a:buAutoNum type="arabicPeriod"/>
            </a:pPr>
            <a:r>
              <a:rPr lang="en-US" dirty="0"/>
              <a:t>Update model to improve forecast</a:t>
            </a:r>
          </a:p>
          <a:p>
            <a:pPr marL="457200" indent="-457200">
              <a:buFont typeface="+mj-lt"/>
              <a:buAutoNum type="arabicPeriod"/>
            </a:pPr>
            <a:r>
              <a:rPr lang="en-US" dirty="0"/>
              <a:t>Generate the next forecast	</a:t>
            </a:r>
          </a:p>
          <a:p>
            <a:pPr marL="731520" lvl="1" indent="-457200">
              <a:buFont typeface="+mj-lt"/>
              <a:buAutoNum type="arabicPeriod"/>
            </a:pPr>
            <a:endParaRPr lang="en-US" dirty="0"/>
          </a:p>
          <a:p>
            <a:pPr marL="457200" indent="-457200">
              <a:buFont typeface="+mj-lt"/>
              <a:buAutoNum type="arabicPeriod"/>
            </a:pPr>
            <a:endParaRPr lang="en-US" dirty="0"/>
          </a:p>
        </p:txBody>
      </p:sp>
      <p:grpSp>
        <p:nvGrpSpPr>
          <p:cNvPr id="8" name="Group 7">
            <a:extLst>
              <a:ext uri="{FF2B5EF4-FFF2-40B4-BE49-F238E27FC236}">
                <a16:creationId xmlns:a16="http://schemas.microsoft.com/office/drawing/2014/main" id="{8D57C2B6-7E52-4CEC-89E1-00BF59008779}"/>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9C6B7EA7-03F6-45C1-BDE4-CF4EFCEFC84E}"/>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DAD4FFF5-8302-4150-B614-3417483FD150}"/>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148A4850-BC34-4CA3-888F-E05F130897AA}"/>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1710205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C</a:t>
            </a:r>
          </a:p>
        </p:txBody>
      </p:sp>
      <p:sp>
        <p:nvSpPr>
          <p:cNvPr id="3" name="Content Placeholder 2"/>
          <p:cNvSpPr>
            <a:spLocks noGrp="1"/>
          </p:cNvSpPr>
          <p:nvPr>
            <p:ph idx="1"/>
          </p:nvPr>
        </p:nvSpPr>
        <p:spPr>
          <a:xfrm>
            <a:off x="228600" y="1362075"/>
            <a:ext cx="4686300" cy="5172075"/>
          </a:xfrm>
        </p:spPr>
        <p:txBody>
          <a:bodyPr>
            <a:normAutofit/>
          </a:bodyPr>
          <a:lstStyle/>
          <a:p>
            <a:pPr marL="0" indent="0">
              <a:buNone/>
            </a:pPr>
            <a:r>
              <a:rPr lang="en-US" dirty="0"/>
              <a:t>With a partner (work in pairs):</a:t>
            </a:r>
          </a:p>
          <a:p>
            <a:pPr marL="457200" indent="-457200">
              <a:buFont typeface="+mj-lt"/>
              <a:buAutoNum type="arabicPeriod"/>
            </a:pPr>
            <a:r>
              <a:rPr lang="en-US" dirty="0"/>
              <a:t>Apply their ecological model to a second NEON site</a:t>
            </a:r>
          </a:p>
          <a:p>
            <a:pPr marL="457200" indent="-457200">
              <a:buFont typeface="+mj-lt"/>
              <a:buAutoNum type="arabicPeriod"/>
            </a:pPr>
            <a:r>
              <a:rPr lang="en-US" dirty="0"/>
              <a:t>Generate ecological forecasts for this second site using their initial productivity model</a:t>
            </a:r>
          </a:p>
          <a:p>
            <a:pPr marL="457200" indent="-457200">
              <a:buFont typeface="+mj-lt"/>
              <a:buAutoNum type="arabicPeriod"/>
            </a:pPr>
            <a:r>
              <a:rPr lang="en-US" dirty="0"/>
              <a:t>Work together in a group to present the results from their two sites and two different models and discuss why the forecasts are similar or different among the different sites and models</a:t>
            </a:r>
          </a:p>
        </p:txBody>
      </p:sp>
      <p:pic>
        <p:nvPicPr>
          <p:cNvPr id="7" name="Picture 6" descr="Map&#10;&#10;Description automatically generated">
            <a:extLst>
              <a:ext uri="{FF2B5EF4-FFF2-40B4-BE49-F238E27FC236}">
                <a16:creationId xmlns:a16="http://schemas.microsoft.com/office/drawing/2014/main" id="{94A93CF6-00AF-4515-A768-5A0B5A382097}"/>
              </a:ext>
            </a:extLst>
          </p:cNvPr>
          <p:cNvPicPr>
            <a:picLocks noChangeAspect="1"/>
          </p:cNvPicPr>
          <p:nvPr/>
        </p:nvPicPr>
        <p:blipFill>
          <a:blip r:embed="rId3"/>
          <a:stretch>
            <a:fillRect/>
          </a:stretch>
        </p:blipFill>
        <p:spPr>
          <a:xfrm>
            <a:off x="5059856" y="2397760"/>
            <a:ext cx="3878404" cy="2328329"/>
          </a:xfrm>
          <a:prstGeom prst="rect">
            <a:avLst/>
          </a:prstGeom>
          <a:ln w="19050">
            <a:solidFill>
              <a:schemeClr val="tx1"/>
            </a:solidFill>
          </a:ln>
        </p:spPr>
      </p:pic>
    </p:spTree>
    <p:extLst>
      <p:ext uri="{BB962C8B-B14F-4D97-AF65-F5344CB8AC3E}">
        <p14:creationId xmlns:p14="http://schemas.microsoft.com/office/powerpoint/2010/main" val="416292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https://macrosystemseddie.shinyapps.io/module5/</a:t>
            </a:r>
            <a:endParaRPr lang="en-IE" sz="1600" dirty="0">
              <a:solidFill>
                <a:srgbClr val="0070C0"/>
              </a:solidFill>
            </a:endParaRPr>
          </a:p>
          <a:p>
            <a:r>
              <a:rPr lang="en-IE" dirty="0"/>
              <a:t>This is an interactive webpage </a:t>
            </a:r>
            <a:r>
              <a:rPr lang="en-US" dirty="0"/>
              <a:t>built using R</a:t>
            </a:r>
          </a:p>
          <a:p>
            <a:r>
              <a:rPr lang="en-US" dirty="0"/>
              <a:t>It has interactive plots and options embedded which allow you to build your own personal model, visualize and explore the data,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F617B4-6E42-4269-8A4C-7DB2F3DBD1BB}"/>
              </a:ext>
            </a:extLst>
          </p:cNvPr>
          <p:cNvPicPr>
            <a:picLocks noChangeAspect="1"/>
          </p:cNvPicPr>
          <p:nvPr/>
        </p:nvPicPr>
        <p:blipFill>
          <a:blip r:embed="rId5"/>
          <a:stretch>
            <a:fillRect/>
          </a:stretch>
        </p:blipFill>
        <p:spPr>
          <a:xfrm>
            <a:off x="4953576" y="2862510"/>
            <a:ext cx="3944685" cy="3462090"/>
          </a:xfrm>
          <a:prstGeom prst="rect">
            <a:avLst/>
          </a:prstGeom>
          <a:ln>
            <a:solidFill>
              <a:schemeClr val="tx1"/>
            </a:solidFill>
          </a:ln>
        </p:spPr>
      </p:pic>
    </p:spTree>
    <p:extLst>
      <p:ext uri="{BB962C8B-B14F-4D97-AF65-F5344CB8AC3E}">
        <p14:creationId xmlns:p14="http://schemas.microsoft.com/office/powerpoint/2010/main" val="1867492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p:txBody>
          <a:bodyPr/>
          <a:lstStyle/>
          <a:p>
            <a:pPr marL="0" indent="0">
              <a:buNone/>
            </a:pPr>
            <a:endParaRPr lang="en-IE" dirty="0"/>
          </a:p>
          <a:p>
            <a:r>
              <a:rPr lang="en-IE" dirty="0"/>
              <a:t>For the activity we will work in pairs.</a:t>
            </a:r>
          </a:p>
          <a:p>
            <a:r>
              <a:rPr lang="en-IE" dirty="0"/>
              <a:t>Each pair selects the same NEON site and works through the Activities A &amp; B</a:t>
            </a:r>
          </a:p>
          <a:p>
            <a:r>
              <a:rPr lang="en-IE" dirty="0"/>
              <a:t>We will breakout into rooms of four students</a:t>
            </a:r>
          </a:p>
          <a:p>
            <a:r>
              <a:rPr lang="en-IE" dirty="0"/>
              <a:t>Today’s goal is to finish Activity A</a:t>
            </a:r>
          </a:p>
          <a:p>
            <a:r>
              <a:rPr lang="en-IE" dirty="0"/>
              <a:t>Next class we will continue on with Activity B &amp; C</a:t>
            </a:r>
          </a:p>
          <a:p>
            <a:endParaRPr lang="en-IE" dirty="0"/>
          </a:p>
          <a:p>
            <a:pPr marL="0" indent="0">
              <a:buNone/>
            </a:pPr>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https://macrosystemseddie.shinyapps.io/module5/</a:t>
            </a:r>
            <a:endParaRPr lang="en-IE" dirty="0">
              <a:solidFill>
                <a:srgbClr val="0099CC"/>
              </a:solidFill>
            </a:endParaRPr>
          </a:p>
          <a:p>
            <a:pPr marL="0" indent="0">
              <a:buNone/>
            </a:pPr>
            <a:endParaRPr lang="en-IE" dirty="0"/>
          </a:p>
        </p:txBody>
      </p:sp>
    </p:spTree>
    <p:extLst>
      <p:ext uri="{BB962C8B-B14F-4D97-AF65-F5344CB8AC3E}">
        <p14:creationId xmlns:p14="http://schemas.microsoft.com/office/powerpoint/2010/main" val="65894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540932" cy="990600"/>
          </a:xfrm>
        </p:spPr>
        <p:txBody>
          <a:bodyPr>
            <a:normAutofit/>
          </a:bodyPr>
          <a:lstStyle/>
          <a:p>
            <a:r>
              <a:rPr lang="en-US" b="1" dirty="0">
                <a:solidFill>
                  <a:schemeClr val="accent1">
                    <a:lumMod val="75000"/>
                  </a:schemeClr>
                </a:solidFill>
              </a:rPr>
              <a:t> Ecosystems are changing worldwide…</a:t>
            </a:r>
          </a:p>
        </p:txBody>
      </p:sp>
      <p:sp>
        <p:nvSpPr>
          <p:cNvPr id="3" name="Content Placeholder 2"/>
          <p:cNvSpPr>
            <a:spLocks noGrp="1"/>
          </p:cNvSpPr>
          <p:nvPr>
            <p:ph idx="1"/>
          </p:nvPr>
        </p:nvSpPr>
        <p:spPr/>
        <p:txBody>
          <a:bodyPr/>
          <a:lstStyle/>
          <a:p>
            <a:pPr>
              <a:spcAft>
                <a:spcPts val="1200"/>
              </a:spcAft>
              <a:buFont typeface="Wingdings" panose="05000000000000000000" pitchFamily="2" charset="2"/>
              <a:buChar char="§"/>
            </a:pPr>
            <a:r>
              <a:rPr lang="en-US" dirty="0"/>
              <a:t>In response to changes in the climate and land use, aquatic and terrestrial systems are experiencing different pressures which affect productivity</a:t>
            </a:r>
          </a:p>
          <a:p>
            <a:pPr>
              <a:spcAft>
                <a:spcPts val="1200"/>
              </a:spcAft>
              <a:buFont typeface="Wingdings" panose="05000000000000000000" pitchFamily="2" charset="2"/>
              <a:buChar char="§"/>
            </a:pPr>
            <a:r>
              <a:rPr lang="en-US" dirty="0"/>
              <a:t>Lakes and reservoirs are key providers of ecological services and understanding how they will change in the short-term is critical to help management of these resources</a:t>
            </a:r>
          </a:p>
        </p:txBody>
      </p:sp>
      <p:sp>
        <p:nvSpPr>
          <p:cNvPr id="4" name="TextBox 3">
            <a:extLst>
              <a:ext uri="{FF2B5EF4-FFF2-40B4-BE49-F238E27FC236}">
                <a16:creationId xmlns:a16="http://schemas.microsoft.com/office/drawing/2014/main" id="{C77E4253-47F8-4877-955C-D0FF058E222D}"/>
              </a:ext>
            </a:extLst>
          </p:cNvPr>
          <p:cNvSpPr txBox="1"/>
          <p:nvPr/>
        </p:nvSpPr>
        <p:spPr>
          <a:xfrm>
            <a:off x="2665366" y="6575203"/>
            <a:ext cx="3813266" cy="246221"/>
          </a:xfrm>
          <a:prstGeom prst="rect">
            <a:avLst/>
          </a:prstGeom>
          <a:noFill/>
        </p:spPr>
        <p:txBody>
          <a:bodyPr wrap="square" rtlCol="0">
            <a:spAutoFit/>
          </a:bodyPr>
          <a:lstStyle/>
          <a:p>
            <a:pPr algn="r"/>
            <a:r>
              <a:rPr lang="en-US" sz="1000" dirty="0"/>
              <a:t>Image: Wikimedia commons</a:t>
            </a:r>
          </a:p>
        </p:txBody>
      </p:sp>
      <p:pic>
        <p:nvPicPr>
          <p:cNvPr id="1026" name="Picture 2">
            <a:extLst>
              <a:ext uri="{FF2B5EF4-FFF2-40B4-BE49-F238E27FC236}">
                <a16:creationId xmlns:a16="http://schemas.microsoft.com/office/drawing/2014/main" id="{17F27C74-5B04-4CE6-AB37-F14A49B8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010" y="4181028"/>
            <a:ext cx="3667979" cy="243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27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pic>
        <p:nvPicPr>
          <p:cNvPr id="4" name="Picture 3">
            <a:extLst>
              <a:ext uri="{FF2B5EF4-FFF2-40B4-BE49-F238E27FC236}">
                <a16:creationId xmlns:a16="http://schemas.microsoft.com/office/drawing/2014/main" id="{5D32B81C-039F-4CD5-8AD3-5364689ADD39}"/>
              </a:ext>
            </a:extLst>
          </p:cNvPr>
          <p:cNvPicPr>
            <a:picLocks noChangeAspect="1"/>
          </p:cNvPicPr>
          <p:nvPr/>
        </p:nvPicPr>
        <p:blipFill>
          <a:blip r:embed="rId2"/>
          <a:stretch>
            <a:fillRect/>
          </a:stretch>
        </p:blipFill>
        <p:spPr>
          <a:xfrm>
            <a:off x="4636770" y="2078355"/>
            <a:ext cx="4476750" cy="3676650"/>
          </a:xfrm>
          <a:prstGeom prst="rect">
            <a:avLst/>
          </a:prstGeom>
          <a:ln w="12700">
            <a:solidFill>
              <a:schemeClr val="tx1"/>
            </a:solidFill>
          </a:ln>
        </p:spPr>
      </p:pic>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4876800"/>
          </a:xfrm>
        </p:spPr>
        <p:txBody>
          <a:bodyPr>
            <a:normAutofit lnSpcReduction="10000"/>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“Download user input” button. A ‘.</a:t>
            </a:r>
            <a:r>
              <a:rPr lang="en-IE" dirty="0" err="1"/>
              <a:t>rds</a:t>
            </a:r>
            <a:r>
              <a:rPr lang="en-IE" dirty="0"/>
              <a:t>’ file will download</a:t>
            </a:r>
          </a:p>
          <a:p>
            <a:pPr marL="457200" indent="-457200">
              <a:buFont typeface="+mj-lt"/>
              <a:buAutoNum type="arabicPeriod"/>
            </a:pPr>
            <a:r>
              <a:rPr lang="en-IE" dirty="0"/>
              <a:t>Store this file somewhere safe on your computer</a:t>
            </a:r>
          </a:p>
          <a:p>
            <a:pPr marL="457200" indent="-457200">
              <a:buFont typeface="+mj-lt"/>
              <a:buAutoNum type="arabicPeriod"/>
            </a:pPr>
            <a:r>
              <a:rPr lang="en-IE" dirty="0"/>
              <a:t>When continuing, you will upload this file and it will populate your answers and saved parameters</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676725" y="3360294"/>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1FFD87A1-8934-40AC-B33E-E394DF400500}"/>
              </a:ext>
            </a:extLst>
          </p:cNvPr>
          <p:cNvSpPr/>
          <p:nvPr/>
        </p:nvSpPr>
        <p:spPr>
          <a:xfrm>
            <a:off x="4683760" y="4757960"/>
            <a:ext cx="2987040" cy="639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p:cNvCxnSpPr>
          <p:nvPr/>
        </p:nvCxnSpPr>
        <p:spPr>
          <a:xfrm>
            <a:off x="4307801" y="3141689"/>
            <a:ext cx="264199" cy="2186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a:endCxn id="6" idx="1"/>
          </p:cNvCxnSpPr>
          <p:nvPr/>
        </p:nvCxnSpPr>
        <p:spPr>
          <a:xfrm flipV="1">
            <a:off x="3759200" y="5077751"/>
            <a:ext cx="924560" cy="5477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563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“Generate Report (.docx)” button.</a:t>
            </a:r>
          </a:p>
          <a:p>
            <a:pPr marL="457200" indent="-457200">
              <a:buFont typeface="+mj-lt"/>
              <a:buAutoNum type="arabicPeriod"/>
            </a:pPr>
            <a:r>
              <a:rPr lang="en-IE" dirty="0"/>
              <a:t>Then the “Download Report” button will appear. Click this to download the report with answer and plots embedded within a Word document.</a:t>
            </a:r>
          </a:p>
        </p:txBody>
      </p:sp>
      <p:pic>
        <p:nvPicPr>
          <p:cNvPr id="5" name="Picture 4">
            <a:extLst>
              <a:ext uri="{FF2B5EF4-FFF2-40B4-BE49-F238E27FC236}">
                <a16:creationId xmlns:a16="http://schemas.microsoft.com/office/drawing/2014/main" id="{6FD8C7C6-64EE-4570-BD0B-6DB8B59AB5E1}"/>
              </a:ext>
            </a:extLst>
          </p:cNvPr>
          <p:cNvPicPr>
            <a:picLocks noChangeAspect="1"/>
          </p:cNvPicPr>
          <p:nvPr/>
        </p:nvPicPr>
        <p:blipFill>
          <a:blip r:embed="rId3"/>
          <a:stretch>
            <a:fillRect/>
          </a:stretch>
        </p:blipFill>
        <p:spPr>
          <a:xfrm>
            <a:off x="4793615" y="1732280"/>
            <a:ext cx="4171846" cy="3776980"/>
          </a:xfrm>
          <a:prstGeom prst="rect">
            <a:avLst/>
          </a:prstGeom>
          <a:ln w="12700">
            <a:solidFill>
              <a:schemeClr val="tx1"/>
            </a:solidFill>
          </a:ln>
        </p:spPr>
      </p:pic>
      <p:sp>
        <p:nvSpPr>
          <p:cNvPr id="6" name="Rectangle 5">
            <a:extLst>
              <a:ext uri="{FF2B5EF4-FFF2-40B4-BE49-F238E27FC236}">
                <a16:creationId xmlns:a16="http://schemas.microsoft.com/office/drawing/2014/main" id="{269DC709-0BD2-48EF-9E83-B02C6B775DBC}"/>
              </a:ext>
            </a:extLst>
          </p:cNvPr>
          <p:cNvSpPr/>
          <p:nvPr/>
        </p:nvSpPr>
        <p:spPr>
          <a:xfrm>
            <a:off x="5113605" y="2979295"/>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9FB27693-D9E1-48B7-AC99-CEF75C741A7F}"/>
              </a:ext>
            </a:extLst>
          </p:cNvPr>
          <p:cNvSpPr/>
          <p:nvPr/>
        </p:nvSpPr>
        <p:spPr>
          <a:xfrm>
            <a:off x="5113605" y="3510281"/>
            <a:ext cx="1858781" cy="36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39140208-FAB0-4C05-BCE6-B640F5737ED9}"/>
              </a:ext>
            </a:extLst>
          </p:cNvPr>
          <p:cNvCxnSpPr>
            <a:cxnSpLocks/>
          </p:cNvCxnSpPr>
          <p:nvPr/>
        </p:nvCxnSpPr>
        <p:spPr>
          <a:xfrm flipV="1">
            <a:off x="3870960" y="3230880"/>
            <a:ext cx="1242645" cy="279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1B9252-4D1F-46DA-A0C8-3929BC806588}"/>
              </a:ext>
            </a:extLst>
          </p:cNvPr>
          <p:cNvCxnSpPr>
            <a:cxnSpLocks/>
          </p:cNvCxnSpPr>
          <p:nvPr/>
        </p:nvCxnSpPr>
        <p:spPr>
          <a:xfrm flipV="1">
            <a:off x="4350386" y="3870961"/>
            <a:ext cx="678814" cy="64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84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3416320"/>
          </a:xfrm>
          <a:prstGeom prst="rect">
            <a:avLst/>
          </a:prstGeom>
          <a:noFill/>
        </p:spPr>
        <p:txBody>
          <a:bodyPr wrap="square" rtlCol="0">
            <a:spAutoFit/>
          </a:bodyPr>
          <a:lstStyle/>
          <a:p>
            <a:r>
              <a:rPr lang="en-US" sz="2400" dirty="0"/>
              <a:t>Stay tuned for future modules:</a:t>
            </a:r>
          </a:p>
          <a:p>
            <a:endParaRPr lang="en-US" sz="2400" dirty="0"/>
          </a:p>
          <a:p>
            <a:pPr marL="285750" indent="-285750">
              <a:buFont typeface="Arial" panose="020B0604020202020204" pitchFamily="34" charset="0"/>
              <a:buChar char="•"/>
            </a:pPr>
            <a:r>
              <a:rPr lang="en-US" sz="2400" b="1" dirty="0"/>
              <a:t>Uncertainty</a:t>
            </a:r>
            <a:r>
              <a:rPr lang="en-US" sz="2400" dirty="0"/>
              <a:t> – Module 6</a:t>
            </a:r>
          </a:p>
          <a:p>
            <a:pPr marL="285750" indent="-285750">
              <a:buFont typeface="Arial" panose="020B0604020202020204" pitchFamily="34" charset="0"/>
              <a:buChar char="•"/>
            </a:pPr>
            <a:r>
              <a:rPr lang="en-US" sz="2400" b="1" dirty="0"/>
              <a:t>Model-Data Fusion</a:t>
            </a:r>
            <a:r>
              <a:rPr lang="en-US" sz="2400" dirty="0"/>
              <a:t> – Module 7</a:t>
            </a:r>
          </a:p>
          <a:p>
            <a:pPr marL="285750" indent="-285750">
              <a:buFont typeface="Arial" panose="020B0604020202020204" pitchFamily="34" charset="0"/>
              <a:buChar char="•"/>
            </a:pPr>
            <a:r>
              <a:rPr lang="en-US" sz="2400" b="1" dirty="0"/>
              <a:t>Decision Making </a:t>
            </a:r>
            <a:r>
              <a:rPr lang="en-US" sz="2400" dirty="0"/>
              <a:t>– Module 8</a:t>
            </a:r>
          </a:p>
          <a:p>
            <a:pPr marL="285750" indent="-285750">
              <a:buFont typeface="Arial" panose="020B0604020202020204" pitchFamily="34" charset="0"/>
              <a:buChar char="•"/>
            </a:pPr>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340798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Introduction to Ecological Forecasting</a:t>
            </a:r>
            <a:br>
              <a:rPr lang="en-US" sz="4000" b="1" cap="none"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continued…</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Carey, C.C., Thomas, R. Q. 23 January 2021.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1.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1347375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C7F9-4526-4131-9C09-4BE31CF4D2C9}"/>
              </a:ext>
            </a:extLst>
          </p:cNvPr>
          <p:cNvSpPr>
            <a:spLocks noGrp="1"/>
          </p:cNvSpPr>
          <p:nvPr>
            <p:ph type="title"/>
          </p:nvPr>
        </p:nvSpPr>
        <p:spPr/>
        <p:txBody>
          <a:bodyPr/>
          <a:lstStyle/>
          <a:p>
            <a:r>
              <a:rPr lang="en-IE" dirty="0"/>
              <a:t>Round 2 – Activity B </a:t>
            </a:r>
          </a:p>
        </p:txBody>
      </p:sp>
      <p:sp>
        <p:nvSpPr>
          <p:cNvPr id="3" name="Content Placeholder 2">
            <a:extLst>
              <a:ext uri="{FF2B5EF4-FFF2-40B4-BE49-F238E27FC236}">
                <a16:creationId xmlns:a16="http://schemas.microsoft.com/office/drawing/2014/main" id="{E299AD2B-8067-4C87-808E-C0482CB39C51}"/>
              </a:ext>
            </a:extLst>
          </p:cNvPr>
          <p:cNvSpPr>
            <a:spLocks noGrp="1"/>
          </p:cNvSpPr>
          <p:nvPr>
            <p:ph idx="1"/>
          </p:nvPr>
        </p:nvSpPr>
        <p:spPr>
          <a:xfrm>
            <a:off x="457200" y="1600200"/>
            <a:ext cx="8021782" cy="5257800"/>
          </a:xfrm>
        </p:spPr>
        <p:txBody>
          <a:bodyPr>
            <a:normAutofit/>
          </a:bodyPr>
          <a:lstStyle/>
          <a:p>
            <a:pPr marL="0" indent="0">
              <a:buNone/>
            </a:pPr>
            <a:r>
              <a:rPr lang="en-IE" dirty="0"/>
              <a:t>From last weeks class and homework you should have:</a:t>
            </a:r>
          </a:p>
          <a:p>
            <a:r>
              <a:rPr lang="en-IE" dirty="0"/>
              <a:t>A saved “module5_answers_123456.rds” file from the Shiny app</a:t>
            </a:r>
          </a:p>
          <a:p>
            <a:endParaRPr lang="en-IE" dirty="0"/>
          </a:p>
          <a:p>
            <a:pPr marL="0" indent="0">
              <a:buNone/>
            </a:pPr>
            <a:r>
              <a:rPr lang="en-IE" sz="3200" b="1" dirty="0">
                <a:solidFill>
                  <a:schemeClr val="tx2"/>
                </a:solidFill>
              </a:rPr>
              <a:t>Today</a:t>
            </a:r>
          </a:p>
          <a:p>
            <a:r>
              <a:rPr lang="en-IE" dirty="0"/>
              <a:t>Reload progress using the ‘.</a:t>
            </a:r>
            <a:r>
              <a:rPr lang="en-IE" dirty="0" err="1"/>
              <a:t>rds</a:t>
            </a:r>
            <a:r>
              <a:rPr lang="en-IE" dirty="0"/>
              <a:t>’ file into the app</a:t>
            </a:r>
          </a:p>
          <a:p>
            <a:r>
              <a:rPr lang="en-IE" dirty="0"/>
              <a:t>When the activity is completed, present your results to the other group in your breakout room and compare the differences</a:t>
            </a:r>
          </a:p>
          <a:p>
            <a:r>
              <a:rPr lang="en-IE" dirty="0"/>
              <a:t>Reconvene in the main room and ask for a couple of people to present their answers back to the group</a:t>
            </a:r>
          </a:p>
        </p:txBody>
      </p:sp>
    </p:spTree>
    <p:extLst>
      <p:ext uri="{BB962C8B-B14F-4D97-AF65-F5344CB8AC3E}">
        <p14:creationId xmlns:p14="http://schemas.microsoft.com/office/powerpoint/2010/main" val="251589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79A-4205-43C7-A2CE-8A9A49AE5F7A}"/>
              </a:ext>
            </a:extLst>
          </p:cNvPr>
          <p:cNvSpPr>
            <a:spLocks noGrp="1"/>
          </p:cNvSpPr>
          <p:nvPr>
            <p:ph type="title"/>
          </p:nvPr>
        </p:nvSpPr>
        <p:spPr/>
        <p:txBody>
          <a:bodyPr/>
          <a:lstStyle/>
          <a:p>
            <a:r>
              <a:rPr lang="en-IE" dirty="0"/>
              <a:t>Assignment</a:t>
            </a:r>
          </a:p>
        </p:txBody>
      </p:sp>
      <p:sp>
        <p:nvSpPr>
          <p:cNvPr id="3" name="Content Placeholder 2">
            <a:extLst>
              <a:ext uri="{FF2B5EF4-FFF2-40B4-BE49-F238E27FC236}">
                <a16:creationId xmlns:a16="http://schemas.microsoft.com/office/drawing/2014/main" id="{53BE5F40-3150-485C-B729-ACC5A07875A5}"/>
              </a:ext>
            </a:extLst>
          </p:cNvPr>
          <p:cNvSpPr>
            <a:spLocks noGrp="1"/>
          </p:cNvSpPr>
          <p:nvPr>
            <p:ph idx="1"/>
          </p:nvPr>
        </p:nvSpPr>
        <p:spPr/>
        <p:txBody>
          <a:bodyPr/>
          <a:lstStyle/>
          <a:p>
            <a:r>
              <a:rPr lang="en-IE" dirty="0"/>
              <a:t>Complete Q 1-24 and submit on Canvas by 11am on Thursday</a:t>
            </a:r>
          </a:p>
          <a:p>
            <a:endParaRPr lang="en-IE" dirty="0"/>
          </a:p>
          <a:p>
            <a:r>
              <a:rPr lang="en-IE" dirty="0"/>
              <a:t>If you were unable to save your progress using the ‘.</a:t>
            </a:r>
            <a:r>
              <a:rPr lang="en-IE" dirty="0" err="1"/>
              <a:t>rds</a:t>
            </a:r>
            <a:r>
              <a:rPr lang="en-IE" dirty="0"/>
              <a:t>’ file or are using the Word document to input your answers you can </a:t>
            </a:r>
            <a:r>
              <a:rPr lang="en-IE" dirty="0" err="1"/>
              <a:t>quickstart</a:t>
            </a:r>
            <a:r>
              <a:rPr lang="en-IE" dirty="0"/>
              <a:t>:</a:t>
            </a:r>
          </a:p>
          <a:p>
            <a:pPr marL="0" indent="0">
              <a:buNone/>
            </a:pPr>
            <a:endParaRPr lang="en-IE" dirty="0"/>
          </a:p>
          <a:p>
            <a:pPr marL="0" indent="0">
              <a:buNone/>
            </a:pPr>
            <a:r>
              <a:rPr lang="en-IE" b="1" dirty="0" err="1"/>
              <a:t>Quickstart</a:t>
            </a:r>
            <a:r>
              <a:rPr lang="en-IE" b="1" dirty="0"/>
              <a:t>:</a:t>
            </a:r>
          </a:p>
          <a:p>
            <a:pPr marL="1005840" lvl="2" indent="-457200">
              <a:buFont typeface="+mj-lt"/>
              <a:buAutoNum type="arabicPeriod"/>
            </a:pPr>
            <a:r>
              <a:rPr lang="en-IE" sz="2200" dirty="0"/>
              <a:t>Select a site on Activity A Objective 1</a:t>
            </a:r>
          </a:p>
          <a:p>
            <a:pPr marL="1005840" lvl="2" indent="-457200">
              <a:buFont typeface="+mj-lt"/>
              <a:buAutoNum type="arabicPeriod"/>
            </a:pPr>
            <a:r>
              <a:rPr lang="en-IE" sz="2200" dirty="0"/>
              <a:t>Navigate to Objective 5</a:t>
            </a:r>
          </a:p>
          <a:p>
            <a:pPr marL="1280160" lvl="3" indent="-457200">
              <a:buFont typeface="+mj-lt"/>
              <a:buAutoNum type="alphaLcPeriod"/>
            </a:pPr>
            <a:r>
              <a:rPr lang="en-IE" sz="2000" dirty="0"/>
              <a:t>Check the temperature box </a:t>
            </a:r>
          </a:p>
          <a:p>
            <a:pPr marL="1280160" lvl="3" indent="-457200">
              <a:buFont typeface="+mj-lt"/>
              <a:buAutoNum type="alphaLcPeriod"/>
            </a:pPr>
            <a:r>
              <a:rPr lang="en-IE" sz="2000" dirty="0"/>
              <a:t>Update the sliders to your answers from Q15</a:t>
            </a:r>
          </a:p>
          <a:p>
            <a:pPr marL="1280160" lvl="3" indent="-457200">
              <a:buFont typeface="+mj-lt"/>
              <a:buAutoNum type="alphaLcPeriod"/>
            </a:pPr>
            <a:r>
              <a:rPr lang="en-IE" sz="2000" dirty="0"/>
              <a:t>Run the model, add the observations and save the plot</a:t>
            </a:r>
          </a:p>
        </p:txBody>
      </p:sp>
    </p:spTree>
    <p:extLst>
      <p:ext uri="{BB962C8B-B14F-4D97-AF65-F5344CB8AC3E}">
        <p14:creationId xmlns:p14="http://schemas.microsoft.com/office/powerpoint/2010/main" val="933746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C35-F43A-49CD-A71E-B303EF7C332E}"/>
              </a:ext>
            </a:extLst>
          </p:cNvPr>
          <p:cNvSpPr>
            <a:spLocks noGrp="1"/>
          </p:cNvSpPr>
          <p:nvPr>
            <p:ph type="title"/>
          </p:nvPr>
        </p:nvSpPr>
        <p:spPr>
          <a:xfrm>
            <a:off x="0" y="533400"/>
            <a:ext cx="8229600" cy="990600"/>
          </a:xfrm>
        </p:spPr>
        <p:txBody>
          <a:bodyPr>
            <a:normAutofit fontScale="90000"/>
          </a:bodyPr>
          <a:lstStyle/>
          <a:p>
            <a:r>
              <a:rPr lang="en-IE" sz="4400" dirty="0">
                <a:solidFill>
                  <a:schemeClr val="accent1">
                    <a:lumMod val="75000"/>
                  </a:schemeClr>
                </a:solidFill>
              </a:rPr>
              <a:t>Models</a:t>
            </a:r>
            <a:br>
              <a:rPr lang="en-IE" dirty="0">
                <a:solidFill>
                  <a:schemeClr val="accent1">
                    <a:lumMod val="75000"/>
                  </a:schemeClr>
                </a:solidFill>
              </a:rPr>
            </a:br>
            <a:r>
              <a:rPr lang="en-IE" sz="3600" dirty="0">
                <a:solidFill>
                  <a:schemeClr val="accent1">
                    <a:lumMod val="75000"/>
                  </a:schemeClr>
                </a:solidFill>
              </a:rPr>
              <a:t>Primary Production in Lakes</a:t>
            </a:r>
            <a:endParaRPr lang="en-IE" dirty="0">
              <a:solidFill>
                <a:schemeClr val="accent1">
                  <a:lumMod val="75000"/>
                </a:schemeClr>
              </a:solidFill>
            </a:endParaRPr>
          </a:p>
        </p:txBody>
      </p:sp>
      <p:sp>
        <p:nvSpPr>
          <p:cNvPr id="4" name="TextBox 3">
            <a:extLst>
              <a:ext uri="{FF2B5EF4-FFF2-40B4-BE49-F238E27FC236}">
                <a16:creationId xmlns:a16="http://schemas.microsoft.com/office/drawing/2014/main" id="{4E31A5A2-130D-45F6-9D2A-AC7413DF6A2B}"/>
              </a:ext>
            </a:extLst>
          </p:cNvPr>
          <p:cNvSpPr txBox="1"/>
          <p:nvPr/>
        </p:nvSpPr>
        <p:spPr>
          <a:xfrm>
            <a:off x="195642" y="2089678"/>
            <a:ext cx="3953814" cy="584775"/>
          </a:xfrm>
          <a:prstGeom prst="rect">
            <a:avLst/>
          </a:prstGeom>
          <a:noFill/>
        </p:spPr>
        <p:txBody>
          <a:bodyPr wrap="square" rtlCol="0">
            <a:spAutoFit/>
          </a:bodyPr>
          <a:lstStyle/>
          <a:p>
            <a:r>
              <a:rPr lang="en-IE" sz="3200" dirty="0"/>
              <a:t>Conceptual Model</a:t>
            </a:r>
          </a:p>
        </p:txBody>
      </p:sp>
      <p:sp>
        <p:nvSpPr>
          <p:cNvPr id="8" name="TextBox 7">
            <a:extLst>
              <a:ext uri="{FF2B5EF4-FFF2-40B4-BE49-F238E27FC236}">
                <a16:creationId xmlns:a16="http://schemas.microsoft.com/office/drawing/2014/main" id="{2CFD4ACF-D4FF-4C53-A309-7FFB573F42C1}"/>
              </a:ext>
            </a:extLst>
          </p:cNvPr>
          <p:cNvSpPr txBox="1"/>
          <p:nvPr/>
        </p:nvSpPr>
        <p:spPr>
          <a:xfrm>
            <a:off x="160986" y="4836158"/>
            <a:ext cx="3953814" cy="584775"/>
          </a:xfrm>
          <a:prstGeom prst="rect">
            <a:avLst/>
          </a:prstGeom>
          <a:noFill/>
        </p:spPr>
        <p:txBody>
          <a:bodyPr wrap="square" rtlCol="0">
            <a:spAutoFit/>
          </a:bodyPr>
          <a:lstStyle/>
          <a:p>
            <a:r>
              <a:rPr lang="en-IE" sz="3200" dirty="0"/>
              <a:t>Mathematical Model</a:t>
            </a:r>
          </a:p>
        </p:txBody>
      </p:sp>
      <p:pic>
        <p:nvPicPr>
          <p:cNvPr id="6" name="Picture 5" descr="Diagram&#10;&#10;Description automatically generated">
            <a:extLst>
              <a:ext uri="{FF2B5EF4-FFF2-40B4-BE49-F238E27FC236}">
                <a16:creationId xmlns:a16="http://schemas.microsoft.com/office/drawing/2014/main" id="{91CBFF1C-5DDA-409B-8404-440803EA40D0}"/>
              </a:ext>
            </a:extLst>
          </p:cNvPr>
          <p:cNvPicPr>
            <a:picLocks noChangeAspect="1"/>
          </p:cNvPicPr>
          <p:nvPr/>
        </p:nvPicPr>
        <p:blipFill>
          <a:blip r:embed="rId2"/>
          <a:stretch>
            <a:fillRect/>
          </a:stretch>
        </p:blipFill>
        <p:spPr>
          <a:xfrm>
            <a:off x="4994544" y="777668"/>
            <a:ext cx="3535110" cy="2651332"/>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312388F-7D2D-45E0-9990-C034F669A9C4}"/>
              </a:ext>
            </a:extLst>
          </p:cNvPr>
          <p:cNvPicPr>
            <a:picLocks noChangeAspect="1"/>
          </p:cNvPicPr>
          <p:nvPr/>
        </p:nvPicPr>
        <p:blipFill>
          <a:blip r:embed="rId3"/>
          <a:stretch>
            <a:fillRect/>
          </a:stretch>
        </p:blipFill>
        <p:spPr>
          <a:xfrm>
            <a:off x="4994544" y="3673268"/>
            <a:ext cx="3535110" cy="2651332"/>
          </a:xfrm>
          <a:prstGeom prst="rect">
            <a:avLst/>
          </a:prstGeom>
        </p:spPr>
      </p:pic>
    </p:spTree>
    <p:extLst>
      <p:ext uri="{BB962C8B-B14F-4D97-AF65-F5344CB8AC3E}">
        <p14:creationId xmlns:p14="http://schemas.microsoft.com/office/powerpoint/2010/main" val="2042544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597E-9C51-4021-B3DB-2AD0B5A841E5}"/>
              </a:ext>
            </a:extLst>
          </p:cNvPr>
          <p:cNvSpPr>
            <a:spLocks noGrp="1"/>
          </p:cNvSpPr>
          <p:nvPr>
            <p:ph type="title"/>
          </p:nvPr>
        </p:nvSpPr>
        <p:spPr>
          <a:xfrm>
            <a:off x="419973" y="482852"/>
            <a:ext cx="5391149" cy="870968"/>
          </a:xfrm>
        </p:spPr>
        <p:txBody>
          <a:bodyPr>
            <a:normAutofit/>
          </a:bodyPr>
          <a:lstStyle/>
          <a:p>
            <a:r>
              <a:rPr lang="en-IE" dirty="0">
                <a:solidFill>
                  <a:schemeClr val="accent1">
                    <a:lumMod val="75000"/>
                  </a:schemeClr>
                </a:solidFill>
              </a:rPr>
              <a:t>Model Components</a:t>
            </a:r>
          </a:p>
        </p:txBody>
      </p:sp>
      <p:sp>
        <p:nvSpPr>
          <p:cNvPr id="3" name="Content Placeholder 2">
            <a:extLst>
              <a:ext uri="{FF2B5EF4-FFF2-40B4-BE49-F238E27FC236}">
                <a16:creationId xmlns:a16="http://schemas.microsoft.com/office/drawing/2014/main" id="{06814C4C-E41D-4F87-BE18-39CC27EF3368}"/>
              </a:ext>
            </a:extLst>
          </p:cNvPr>
          <p:cNvSpPr>
            <a:spLocks noGrp="1"/>
          </p:cNvSpPr>
          <p:nvPr>
            <p:ph idx="1"/>
          </p:nvPr>
        </p:nvSpPr>
        <p:spPr>
          <a:xfrm>
            <a:off x="247650" y="1600200"/>
            <a:ext cx="5277665" cy="5048250"/>
          </a:xfrm>
        </p:spPr>
        <p:txBody>
          <a:bodyPr>
            <a:normAutofit fontScale="92500" lnSpcReduction="10000"/>
          </a:bodyPr>
          <a:lstStyle/>
          <a:p>
            <a:r>
              <a:rPr lang="en-IE" b="1" dirty="0"/>
              <a:t>Phytoplankton</a:t>
            </a:r>
            <a:r>
              <a:rPr lang="en-IE" dirty="0"/>
              <a:t> – are photosynthetic producers which convert energy into organic substance</a:t>
            </a:r>
          </a:p>
          <a:p>
            <a:r>
              <a:rPr lang="en-IE" b="1" dirty="0"/>
              <a:t>Zooplankton</a:t>
            </a:r>
            <a:r>
              <a:rPr lang="en-IE" dirty="0"/>
              <a:t> – are secondary consumers and graze on microscopic algae like phytoplankton</a:t>
            </a:r>
          </a:p>
          <a:p>
            <a:r>
              <a:rPr lang="en-IE" b="1" dirty="0"/>
              <a:t>Nutrients</a:t>
            </a:r>
            <a:r>
              <a:rPr lang="en-IE" dirty="0"/>
              <a:t> – in the water column are taken up by phytoplankton and converted to organic substances in the presence of sunlight</a:t>
            </a:r>
          </a:p>
          <a:p>
            <a:r>
              <a:rPr lang="en-IE" b="1" dirty="0"/>
              <a:t>Photosynthetic Active Radiation </a:t>
            </a:r>
            <a:r>
              <a:rPr lang="en-IE" dirty="0"/>
              <a:t>(PAR) – is the </a:t>
            </a:r>
            <a:r>
              <a:rPr lang="en-US" dirty="0"/>
              <a:t>the spectral range of solar radiation from 400 to 700 nm that photosynthetic organisms use in the process of photosynthesis</a:t>
            </a:r>
            <a:endParaRPr lang="en-IE" dirty="0"/>
          </a:p>
          <a:p>
            <a:endParaRPr lang="en-IE" dirty="0"/>
          </a:p>
        </p:txBody>
      </p:sp>
      <p:pic>
        <p:nvPicPr>
          <p:cNvPr id="4" name="Picture 4" descr="Christmas Tree Line Drawing clipart - Phytoplankton, Drawing, Green,  transparent clip art">
            <a:extLst>
              <a:ext uri="{FF2B5EF4-FFF2-40B4-BE49-F238E27FC236}">
                <a16:creationId xmlns:a16="http://schemas.microsoft.com/office/drawing/2014/main" id="{A842BE03-1046-4F3F-90F9-3328817A6DA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21754"/>
          <a:stretch/>
        </p:blipFill>
        <p:spPr bwMode="auto">
          <a:xfrm>
            <a:off x="5638800" y="1107440"/>
            <a:ext cx="285750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3BEE92-6BA0-4B92-95B7-80ADB2BE0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81453">
            <a:off x="5932673" y="2315151"/>
            <a:ext cx="1063706" cy="10637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n insect&#10;&#10;Description automatically generated">
            <a:extLst>
              <a:ext uri="{FF2B5EF4-FFF2-40B4-BE49-F238E27FC236}">
                <a16:creationId xmlns:a16="http://schemas.microsoft.com/office/drawing/2014/main" id="{4F81B542-92D7-4971-A340-0D92EE2780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75" b="89942" l="4417" r="98500">
                        <a14:foregroundMark x1="6583" y1="61219" x2="4417" y2="54497"/>
                        <a14:foregroundMark x1="4417" y1="54497" x2="10625" y2="47147"/>
                        <a14:foregroundMark x1="80000" y1="7640" x2="88292" y2="5851"/>
                        <a14:foregroundMark x1="88292" y1="5851" x2="91708" y2="3723"/>
                        <a14:foregroundMark x1="96167" y1="9865" x2="98458" y2="16393"/>
                        <a14:foregroundMark x1="98458" y1="16393" x2="98500" y2="16779"/>
                      </a14:backgroundRemoval>
                    </a14:imgEffect>
                  </a14:imgLayer>
                </a14:imgProps>
              </a:ext>
            </a:extLst>
          </a:blip>
          <a:stretch>
            <a:fillRect/>
          </a:stretch>
        </p:blipFill>
        <p:spPr>
          <a:xfrm rot="20929158">
            <a:off x="7302889" y="2482937"/>
            <a:ext cx="845029" cy="728133"/>
          </a:xfrm>
          <a:prstGeom prst="rect">
            <a:avLst/>
          </a:prstGeom>
        </p:spPr>
      </p:pic>
      <p:pic>
        <p:nvPicPr>
          <p:cNvPr id="2054" name="Picture 6" descr="What is PAR">
            <a:extLst>
              <a:ext uri="{FF2B5EF4-FFF2-40B4-BE49-F238E27FC236}">
                <a16:creationId xmlns:a16="http://schemas.microsoft.com/office/drawing/2014/main" id="{1C290848-12E3-42A0-85CF-E10598A543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463" y="4760982"/>
            <a:ext cx="2759821" cy="205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47D52B5-729E-4412-B5F7-8B3EE2CD6DFA}"/>
              </a:ext>
            </a:extLst>
          </p:cNvPr>
          <p:cNvGrpSpPr/>
          <p:nvPr/>
        </p:nvGrpSpPr>
        <p:grpSpPr>
          <a:xfrm>
            <a:off x="6599337" y="3567662"/>
            <a:ext cx="1126066" cy="1126066"/>
            <a:chOff x="351367" y="351367"/>
            <a:chExt cx="1126066" cy="1126066"/>
          </a:xfrm>
        </p:grpSpPr>
        <p:pic>
          <p:nvPicPr>
            <p:cNvPr id="12" name="Picture 2" descr="Fertilizer icon - Download on Iconfinder">
              <a:extLst>
                <a:ext uri="{FF2B5EF4-FFF2-40B4-BE49-F238E27FC236}">
                  <a16:creationId xmlns:a16="http://schemas.microsoft.com/office/drawing/2014/main" id="{4B1C0D23-EE2F-4EC9-94FD-3CFFB699B4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67" y="351367"/>
              <a:ext cx="1126066" cy="11260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89D754-C764-4FE3-AE3C-86D9E1A2B83D}"/>
                </a:ext>
              </a:extLst>
            </p:cNvPr>
            <p:cNvSpPr txBox="1"/>
            <p:nvPr/>
          </p:nvSpPr>
          <p:spPr>
            <a:xfrm>
              <a:off x="604837" y="498901"/>
              <a:ext cx="619125" cy="830997"/>
            </a:xfrm>
            <a:prstGeom prst="rect">
              <a:avLst/>
            </a:prstGeom>
            <a:solidFill>
              <a:schemeClr val="bg1"/>
            </a:solidFill>
          </p:spPr>
          <p:txBody>
            <a:bodyPr wrap="square" rtlCol="0">
              <a:spAutoFit/>
            </a:bodyPr>
            <a:lstStyle/>
            <a:p>
              <a:r>
                <a:rPr lang="en-IE" sz="4800" b="1" dirty="0">
                  <a:cs typeface="Times New Roman" panose="02020603050405020304" pitchFamily="18" charset="0"/>
                </a:rPr>
                <a:t>N</a:t>
              </a:r>
            </a:p>
          </p:txBody>
        </p:sp>
        <p:sp>
          <p:nvSpPr>
            <p:cNvPr id="14" name="Rectangle 13">
              <a:extLst>
                <a:ext uri="{FF2B5EF4-FFF2-40B4-BE49-F238E27FC236}">
                  <a16:creationId xmlns:a16="http://schemas.microsoft.com/office/drawing/2014/main" id="{CD1AA4FE-0647-471C-9400-4631B50F85A2}"/>
                </a:ext>
              </a:extLst>
            </p:cNvPr>
            <p:cNvSpPr/>
            <p:nvPr/>
          </p:nvSpPr>
          <p:spPr>
            <a:xfrm>
              <a:off x="661986" y="576261"/>
              <a:ext cx="504825" cy="6762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502036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33D6A90-7868-4D8E-9CEE-F598F4529DF9}"/>
              </a:ext>
            </a:extLst>
          </p:cNvPr>
          <p:cNvSpPr/>
          <p:nvPr/>
        </p:nvSpPr>
        <p:spPr>
          <a:xfrm>
            <a:off x="3362325" y="2428875"/>
            <a:ext cx="2419350" cy="2000250"/>
          </a:xfrm>
          <a:prstGeom prst="ellipse">
            <a:avLst/>
          </a:prstGeom>
          <a:blipFill>
            <a:blip r:embed="rId3">
              <a:duotone>
                <a:prstClr val="black"/>
                <a:srgbClr val="90DCB1">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Uncertainty</a:t>
            </a:r>
            <a:endParaRPr lang="en-IE" sz="2100" b="1" dirty="0"/>
          </a:p>
        </p:txBody>
      </p:sp>
      <p:sp>
        <p:nvSpPr>
          <p:cNvPr id="5" name="Rectangle 4">
            <a:extLst>
              <a:ext uri="{FF2B5EF4-FFF2-40B4-BE49-F238E27FC236}">
                <a16:creationId xmlns:a16="http://schemas.microsoft.com/office/drawing/2014/main" id="{4C8A33AD-FE38-4EEB-92FE-1947714E0EA2}"/>
              </a:ext>
            </a:extLst>
          </p:cNvPr>
          <p:cNvSpPr/>
          <p:nvPr/>
        </p:nvSpPr>
        <p:spPr>
          <a:xfrm>
            <a:off x="6436303" y="1210324"/>
            <a:ext cx="1914525" cy="800100"/>
          </a:xfrm>
          <a:prstGeom prst="rect">
            <a:avLst/>
          </a:prstGeom>
          <a:solidFill>
            <a:srgbClr val="22BF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a:t>
            </a:r>
            <a:endParaRPr lang="en-IE" b="1" dirty="0"/>
          </a:p>
        </p:txBody>
      </p:sp>
      <p:sp>
        <p:nvSpPr>
          <p:cNvPr id="6" name="Rectangle 5">
            <a:extLst>
              <a:ext uri="{FF2B5EF4-FFF2-40B4-BE49-F238E27FC236}">
                <a16:creationId xmlns:a16="http://schemas.microsoft.com/office/drawing/2014/main" id="{AED46C8E-CDEA-4BED-B997-292C5548D6B9}"/>
              </a:ext>
            </a:extLst>
          </p:cNvPr>
          <p:cNvSpPr/>
          <p:nvPr/>
        </p:nvSpPr>
        <p:spPr>
          <a:xfrm>
            <a:off x="793173" y="5385953"/>
            <a:ext cx="1914525" cy="800100"/>
          </a:xfrm>
          <a:prstGeom prst="rect">
            <a:avLst/>
          </a:prstGeom>
          <a:solidFill>
            <a:srgbClr val="0094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Driver</a:t>
            </a:r>
            <a:endParaRPr lang="en-IE" b="1" dirty="0"/>
          </a:p>
        </p:txBody>
      </p:sp>
      <p:sp>
        <p:nvSpPr>
          <p:cNvPr id="8" name="Rectangle 7">
            <a:extLst>
              <a:ext uri="{FF2B5EF4-FFF2-40B4-BE49-F238E27FC236}">
                <a16:creationId xmlns:a16="http://schemas.microsoft.com/office/drawing/2014/main" id="{05E923B6-DE9A-428A-B503-0EFA5902D959}"/>
              </a:ext>
            </a:extLst>
          </p:cNvPr>
          <p:cNvSpPr/>
          <p:nvPr/>
        </p:nvSpPr>
        <p:spPr>
          <a:xfrm>
            <a:off x="6436301" y="5385953"/>
            <a:ext cx="1914525" cy="800100"/>
          </a:xfrm>
          <a:prstGeom prst="rect">
            <a:avLst/>
          </a:prstGeom>
          <a:solidFill>
            <a:srgbClr val="E381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Initial conditions</a:t>
            </a:r>
            <a:endParaRPr lang="en-IE" b="1" dirty="0"/>
          </a:p>
        </p:txBody>
      </p:sp>
      <p:sp>
        <p:nvSpPr>
          <p:cNvPr id="10" name="Rectangle 9">
            <a:extLst>
              <a:ext uri="{FF2B5EF4-FFF2-40B4-BE49-F238E27FC236}">
                <a16:creationId xmlns:a16="http://schemas.microsoft.com/office/drawing/2014/main" id="{3AE60324-A3B7-4822-A856-B6571610D1ED}"/>
              </a:ext>
            </a:extLst>
          </p:cNvPr>
          <p:cNvSpPr/>
          <p:nvPr/>
        </p:nvSpPr>
        <p:spPr>
          <a:xfrm>
            <a:off x="793171" y="1210324"/>
            <a:ext cx="1914525" cy="800100"/>
          </a:xfrm>
          <a:prstGeom prst="rect">
            <a:avLst/>
          </a:prstGeom>
          <a:solidFill>
            <a:srgbClr val="D792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Observation</a:t>
            </a:r>
            <a:endParaRPr lang="en-IE" b="1" dirty="0"/>
          </a:p>
        </p:txBody>
      </p:sp>
      <p:cxnSp>
        <p:nvCxnSpPr>
          <p:cNvPr id="14" name="Straight Arrow Connector 13">
            <a:extLst>
              <a:ext uri="{FF2B5EF4-FFF2-40B4-BE49-F238E27FC236}">
                <a16:creationId xmlns:a16="http://schemas.microsoft.com/office/drawing/2014/main" id="{597FF8A8-2AA7-44E7-A32C-A5861BD6DE9D}"/>
              </a:ext>
            </a:extLst>
          </p:cNvPr>
          <p:cNvCxnSpPr>
            <a:cxnSpLocks/>
            <a:stCxn id="8" idx="0"/>
            <a:endCxn id="4" idx="5"/>
          </p:cNvCxnSpPr>
          <p:nvPr/>
        </p:nvCxnSpPr>
        <p:spPr>
          <a:xfrm flipH="1" flipV="1">
            <a:off x="5427369" y="4136195"/>
            <a:ext cx="1966195" cy="124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11C776-800E-4C31-84CC-A31A1D29E942}"/>
              </a:ext>
            </a:extLst>
          </p:cNvPr>
          <p:cNvCxnSpPr>
            <a:cxnSpLocks/>
            <a:stCxn id="6" idx="0"/>
            <a:endCxn id="4" idx="3"/>
          </p:cNvCxnSpPr>
          <p:nvPr/>
        </p:nvCxnSpPr>
        <p:spPr>
          <a:xfrm flipV="1">
            <a:off x="1750436" y="4136195"/>
            <a:ext cx="1966195" cy="124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4AAC425-C59A-4272-A8DE-219C65E962E5}"/>
              </a:ext>
            </a:extLst>
          </p:cNvPr>
          <p:cNvCxnSpPr>
            <a:cxnSpLocks/>
            <a:stCxn id="10" idx="2"/>
            <a:endCxn id="4" idx="1"/>
          </p:cNvCxnSpPr>
          <p:nvPr/>
        </p:nvCxnSpPr>
        <p:spPr>
          <a:xfrm>
            <a:off x="1750434" y="2010424"/>
            <a:ext cx="1966197" cy="711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BBE8EA-7B52-4E3A-A432-4DB16CB19C97}"/>
              </a:ext>
            </a:extLst>
          </p:cNvPr>
          <p:cNvCxnSpPr>
            <a:cxnSpLocks/>
            <a:stCxn id="5" idx="2"/>
            <a:endCxn id="4" idx="7"/>
          </p:cNvCxnSpPr>
          <p:nvPr/>
        </p:nvCxnSpPr>
        <p:spPr>
          <a:xfrm flipH="1">
            <a:off x="5427369" y="2010424"/>
            <a:ext cx="1966197" cy="711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151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39C9-2183-4CFA-B4D2-28879081D533}"/>
              </a:ext>
            </a:extLst>
          </p:cNvPr>
          <p:cNvSpPr>
            <a:spLocks noGrp="1"/>
          </p:cNvSpPr>
          <p:nvPr>
            <p:ph type="title"/>
          </p:nvPr>
        </p:nvSpPr>
        <p:spPr>
          <a:xfrm>
            <a:off x="457200" y="286784"/>
            <a:ext cx="8229600" cy="990600"/>
          </a:xfrm>
        </p:spPr>
        <p:txBody>
          <a:bodyPr/>
          <a:lstStyle/>
          <a:p>
            <a:r>
              <a:rPr lang="en-US" dirty="0"/>
              <a:t>Ecological Forecast Examples</a:t>
            </a:r>
            <a:endParaRPr lang="en-IE" dirty="0"/>
          </a:p>
        </p:txBody>
      </p:sp>
      <p:sp>
        <p:nvSpPr>
          <p:cNvPr id="3" name="Content Placeholder 2">
            <a:extLst>
              <a:ext uri="{FF2B5EF4-FFF2-40B4-BE49-F238E27FC236}">
                <a16:creationId xmlns:a16="http://schemas.microsoft.com/office/drawing/2014/main" id="{8F4FC981-644F-40CA-8007-F1FFE89E4E21}"/>
              </a:ext>
            </a:extLst>
          </p:cNvPr>
          <p:cNvSpPr>
            <a:spLocks noGrp="1"/>
          </p:cNvSpPr>
          <p:nvPr>
            <p:ph idx="1"/>
          </p:nvPr>
        </p:nvSpPr>
        <p:spPr>
          <a:xfrm>
            <a:off x="457200" y="1277384"/>
            <a:ext cx="4339087" cy="4876800"/>
          </a:xfrm>
        </p:spPr>
        <p:txBody>
          <a:bodyPr>
            <a:normAutofit fontScale="92500" lnSpcReduction="10000"/>
          </a:bodyPr>
          <a:lstStyle/>
          <a:p>
            <a:pPr marL="457200" indent="-457200">
              <a:buFont typeface="+mj-lt"/>
              <a:buAutoNum type="arabicPeriod"/>
            </a:pPr>
            <a:r>
              <a:rPr lang="en-US" dirty="0"/>
              <a:t>Short-term forecasts of phenological events in plants and pest insects. </a:t>
            </a:r>
          </a:p>
          <a:p>
            <a:pPr marL="457200" indent="-457200">
              <a:buSzPct val="100000"/>
              <a:buFont typeface="+mj-lt"/>
              <a:buAutoNum type="arabicPeriod"/>
            </a:pPr>
            <a:r>
              <a:rPr lang="en-US" dirty="0"/>
              <a:t>Short-term forecasts of reservoir water quality for management of drinking water supply</a:t>
            </a:r>
          </a:p>
          <a:p>
            <a:pPr marL="457200" indent="-457200">
              <a:buSzPct val="100000"/>
              <a:buFont typeface="+mj-lt"/>
              <a:buAutoNum type="arabicPeriod"/>
            </a:pPr>
            <a:r>
              <a:rPr lang="en-US" dirty="0"/>
              <a:t>Optimizing sustainable harvests of target fish while minimizing bycatch</a:t>
            </a:r>
          </a:p>
          <a:p>
            <a:pPr marL="457200" indent="-457200">
              <a:buSzPct val="100000"/>
              <a:buFont typeface="+mj-lt"/>
              <a:buAutoNum type="arabicPeriod"/>
            </a:pPr>
            <a:r>
              <a:rPr lang="en-US" dirty="0"/>
              <a:t>Risk of encountering Atlantic Sturgeon in Chesapeake Bay</a:t>
            </a:r>
          </a:p>
          <a:p>
            <a:pPr marL="457200" indent="-457200">
              <a:buFont typeface="+mj-lt"/>
              <a:buAutoNum type="arabicPeriod"/>
            </a:pPr>
            <a:endParaRPr lang="en-IE" dirty="0"/>
          </a:p>
          <a:p>
            <a:pPr marL="0" indent="0">
              <a:buNone/>
            </a:pPr>
            <a:r>
              <a:rPr lang="en-IE" dirty="0"/>
              <a:t>See Shiny app for more info…</a:t>
            </a:r>
          </a:p>
        </p:txBody>
      </p:sp>
      <p:pic>
        <p:nvPicPr>
          <p:cNvPr id="7" name="Picture 6" descr="Graphical user interface, website&#10;&#10;Description automatically generated">
            <a:extLst>
              <a:ext uri="{FF2B5EF4-FFF2-40B4-BE49-F238E27FC236}">
                <a16:creationId xmlns:a16="http://schemas.microsoft.com/office/drawing/2014/main" id="{DE6042C0-FC0F-4FD9-AC0D-CD24FDDCE75F}"/>
              </a:ext>
            </a:extLst>
          </p:cNvPr>
          <p:cNvPicPr>
            <a:picLocks noChangeAspect="1"/>
          </p:cNvPicPr>
          <p:nvPr/>
        </p:nvPicPr>
        <p:blipFill>
          <a:blip r:embed="rId2"/>
          <a:stretch>
            <a:fillRect/>
          </a:stretch>
        </p:blipFill>
        <p:spPr>
          <a:xfrm>
            <a:off x="6125104" y="1118553"/>
            <a:ext cx="2980971" cy="1850368"/>
          </a:xfrm>
          <a:prstGeom prst="rect">
            <a:avLst/>
          </a:prstGeom>
          <a:ln>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D56BCF60-F3DF-430A-8844-5FC27D79A9D9}"/>
              </a:ext>
            </a:extLst>
          </p:cNvPr>
          <p:cNvPicPr>
            <a:picLocks noChangeAspect="1"/>
          </p:cNvPicPr>
          <p:nvPr/>
        </p:nvPicPr>
        <p:blipFill rotWithShape="1">
          <a:blip r:embed="rId3"/>
          <a:srcRect r="12355"/>
          <a:stretch/>
        </p:blipFill>
        <p:spPr>
          <a:xfrm>
            <a:off x="5705829" y="2188231"/>
            <a:ext cx="3243538" cy="1850369"/>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0685FB67-86D2-49D9-9AEB-E0021AAC06CA}"/>
              </a:ext>
            </a:extLst>
          </p:cNvPr>
          <p:cNvPicPr>
            <a:picLocks noChangeAspect="1"/>
          </p:cNvPicPr>
          <p:nvPr/>
        </p:nvPicPr>
        <p:blipFill>
          <a:blip r:embed="rId4"/>
          <a:stretch>
            <a:fillRect/>
          </a:stretch>
        </p:blipFill>
        <p:spPr>
          <a:xfrm>
            <a:off x="5485569" y="3335610"/>
            <a:ext cx="3201231" cy="1679278"/>
          </a:xfrm>
          <a:prstGeom prst="rect">
            <a:avLst/>
          </a:prstGeom>
          <a:ln>
            <a:solidFill>
              <a:schemeClr val="tx1"/>
            </a:solidFill>
          </a:ln>
        </p:spPr>
      </p:pic>
      <p:pic>
        <p:nvPicPr>
          <p:cNvPr id="11" name="Picture 10" descr="A picture containing text&#10;&#10;Description automatically generated">
            <a:extLst>
              <a:ext uri="{FF2B5EF4-FFF2-40B4-BE49-F238E27FC236}">
                <a16:creationId xmlns:a16="http://schemas.microsoft.com/office/drawing/2014/main" id="{F74F3CED-B16B-473B-8BE9-F9F6B5946D92}"/>
              </a:ext>
            </a:extLst>
          </p:cNvPr>
          <p:cNvPicPr>
            <a:picLocks noChangeAspect="1"/>
          </p:cNvPicPr>
          <p:nvPr/>
        </p:nvPicPr>
        <p:blipFill rotWithShape="1">
          <a:blip r:embed="rId5"/>
          <a:srcRect l="8765" r="8186"/>
          <a:stretch/>
        </p:blipFill>
        <p:spPr>
          <a:xfrm>
            <a:off x="5003321" y="4314719"/>
            <a:ext cx="3485101" cy="2004060"/>
          </a:xfrm>
          <a:prstGeom prst="rect">
            <a:avLst/>
          </a:prstGeom>
          <a:ln>
            <a:solidFill>
              <a:schemeClr val="tx1"/>
            </a:solidFill>
          </a:ln>
        </p:spPr>
      </p:pic>
    </p:spTree>
    <p:extLst>
      <p:ext uri="{BB962C8B-B14F-4D97-AF65-F5344CB8AC3E}">
        <p14:creationId xmlns:p14="http://schemas.microsoft.com/office/powerpoint/2010/main" val="138515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7" y="506115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4DD8-21F7-4388-8E24-EC464E2F8AA3}"/>
              </a:ext>
            </a:extLst>
          </p:cNvPr>
          <p:cNvSpPr>
            <a:spLocks noGrp="1"/>
          </p:cNvSpPr>
          <p:nvPr>
            <p:ph type="title"/>
          </p:nvPr>
        </p:nvSpPr>
        <p:spPr/>
        <p:txBody>
          <a:bodyPr>
            <a:normAutofit fontScale="90000"/>
          </a:bodyPr>
          <a:lstStyle/>
          <a:p>
            <a:r>
              <a:rPr lang="en-IE" dirty="0">
                <a:solidFill>
                  <a:schemeClr val="accent1">
                    <a:lumMod val="75000"/>
                  </a:schemeClr>
                </a:solidFill>
              </a:rPr>
              <a:t>What do you think are the key components of a forecast?</a:t>
            </a:r>
          </a:p>
        </p:txBody>
      </p:sp>
      <p:sp>
        <p:nvSpPr>
          <p:cNvPr id="4" name="Freeform: Shape 3">
            <a:extLst>
              <a:ext uri="{FF2B5EF4-FFF2-40B4-BE49-F238E27FC236}">
                <a16:creationId xmlns:a16="http://schemas.microsoft.com/office/drawing/2014/main" id="{18408DB6-4CAB-4D5C-B1E4-DB1E0C185FA0}"/>
              </a:ext>
            </a:extLst>
          </p:cNvPr>
          <p:cNvSpPr/>
          <p:nvPr/>
        </p:nvSpPr>
        <p:spPr>
          <a:xfrm>
            <a:off x="457198" y="1733205"/>
            <a:ext cx="4114801" cy="2438400"/>
          </a:xfrm>
          <a:custGeom>
            <a:avLst/>
            <a:gdLst>
              <a:gd name="connsiteX0" fmla="*/ 0 w 2438400"/>
              <a:gd name="connsiteY0" fmla="*/ 0 h 4114800"/>
              <a:gd name="connsiteX1" fmla="*/ 2031992 w 2438400"/>
              <a:gd name="connsiteY1" fmla="*/ 0 h 4114800"/>
              <a:gd name="connsiteX2" fmla="*/ 2438400 w 2438400"/>
              <a:gd name="connsiteY2" fmla="*/ 406408 h 4114800"/>
              <a:gd name="connsiteX3" fmla="*/ 2438400 w 2438400"/>
              <a:gd name="connsiteY3" fmla="*/ 4114800 h 4114800"/>
              <a:gd name="connsiteX4" fmla="*/ 0 w 2438400"/>
              <a:gd name="connsiteY4" fmla="*/ 4114800 h 4114800"/>
              <a:gd name="connsiteX5" fmla="*/ 0 w 2438400"/>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4114800">
                <a:moveTo>
                  <a:pt x="0" y="4114799"/>
                </a:moveTo>
                <a:lnTo>
                  <a:pt x="0" y="685814"/>
                </a:lnTo>
                <a:cubicBezTo>
                  <a:pt x="0" y="307050"/>
                  <a:pt x="107825" y="1"/>
                  <a:pt x="240834" y="1"/>
                </a:cubicBezTo>
                <a:lnTo>
                  <a:pt x="2438400" y="1"/>
                </a:lnTo>
                <a:lnTo>
                  <a:pt x="2438400" y="4114799"/>
                </a:lnTo>
                <a:lnTo>
                  <a:pt x="0" y="4114799"/>
                </a:lnTo>
                <a:close/>
              </a:path>
            </a:pathLst>
          </a:custGeom>
          <a:solidFill>
            <a:srgbClr val="8CB369"/>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98705" tIns="298704" rIns="298704" bIns="908304" numCol="1" spcCol="1270" anchor="ctr" anchorCtr="0">
            <a:noAutofit/>
          </a:bodyPr>
          <a:lstStyle/>
          <a:p>
            <a:pPr marL="0" lvl="0" indent="0" algn="ctr" defTabSz="1866900">
              <a:lnSpc>
                <a:spcPct val="90000"/>
              </a:lnSpc>
              <a:spcBef>
                <a:spcPct val="0"/>
              </a:spcBef>
              <a:spcAft>
                <a:spcPct val="35000"/>
              </a:spcAft>
              <a:buNone/>
            </a:pPr>
            <a:r>
              <a:rPr lang="en-IE" sz="4200" kern="1200" dirty="0"/>
              <a:t>Data</a:t>
            </a:r>
          </a:p>
        </p:txBody>
      </p:sp>
      <p:sp>
        <p:nvSpPr>
          <p:cNvPr id="5" name="Freeform: Shape 4">
            <a:extLst>
              <a:ext uri="{FF2B5EF4-FFF2-40B4-BE49-F238E27FC236}">
                <a16:creationId xmlns:a16="http://schemas.microsoft.com/office/drawing/2014/main" id="{A6D7B366-C55B-4EA2-8652-F108039903AA}"/>
              </a:ext>
            </a:extLst>
          </p:cNvPr>
          <p:cNvSpPr/>
          <p:nvPr/>
        </p:nvSpPr>
        <p:spPr>
          <a:xfrm>
            <a:off x="4572000" y="1753979"/>
            <a:ext cx="4114800" cy="2438400"/>
          </a:xfrm>
          <a:custGeom>
            <a:avLst/>
            <a:gdLst>
              <a:gd name="connsiteX0" fmla="*/ 0 w 4114800"/>
              <a:gd name="connsiteY0" fmla="*/ 0 h 2438400"/>
              <a:gd name="connsiteX1" fmla="*/ 3708392 w 4114800"/>
              <a:gd name="connsiteY1" fmla="*/ 0 h 2438400"/>
              <a:gd name="connsiteX2" fmla="*/ 4114800 w 4114800"/>
              <a:gd name="connsiteY2" fmla="*/ 406408 h 2438400"/>
              <a:gd name="connsiteX3" fmla="*/ 4114800 w 4114800"/>
              <a:gd name="connsiteY3" fmla="*/ 2438400 h 2438400"/>
              <a:gd name="connsiteX4" fmla="*/ 0 w 4114800"/>
              <a:gd name="connsiteY4" fmla="*/ 2438400 h 2438400"/>
              <a:gd name="connsiteX5" fmla="*/ 0 w 4114800"/>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800" h="2438400">
                <a:moveTo>
                  <a:pt x="0" y="0"/>
                </a:moveTo>
                <a:lnTo>
                  <a:pt x="3708392" y="0"/>
                </a:lnTo>
                <a:cubicBezTo>
                  <a:pt x="3932845" y="0"/>
                  <a:pt x="4114800" y="181955"/>
                  <a:pt x="4114800" y="406408"/>
                </a:cubicBezTo>
                <a:lnTo>
                  <a:pt x="4114800" y="2438400"/>
                </a:lnTo>
                <a:lnTo>
                  <a:pt x="0" y="2438400"/>
                </a:lnTo>
                <a:lnTo>
                  <a:pt x="0" y="0"/>
                </a:lnTo>
                <a:close/>
              </a:path>
            </a:pathLst>
          </a:custGeom>
          <a:solidFill>
            <a:srgbClr val="698E48"/>
          </a:solidFill>
        </p:spPr>
        <p:style>
          <a:lnRef idx="2">
            <a:schemeClr val="lt1">
              <a:hueOff val="0"/>
              <a:satOff val="0"/>
              <a:lumOff val="0"/>
              <a:alphaOff val="0"/>
            </a:schemeClr>
          </a:lnRef>
          <a:fillRef idx="1">
            <a:scrgbClr r="0" g="0" b="0"/>
          </a:fillRef>
          <a:effectRef idx="0">
            <a:schemeClr val="accent2">
              <a:hueOff val="1003117"/>
              <a:satOff val="12348"/>
              <a:lumOff val="588"/>
              <a:alphaOff val="0"/>
            </a:schemeClr>
          </a:effectRef>
          <a:fontRef idx="minor">
            <a:schemeClr val="lt1"/>
          </a:fontRef>
        </p:style>
        <p:txBody>
          <a:bodyPr spcFirstLastPara="0" vert="horz" wrap="square" lIns="298704" tIns="298704" rIns="298704" bIns="908304" numCol="1" spcCol="1270" anchor="ctr" anchorCtr="0">
            <a:noAutofit/>
          </a:bodyPr>
          <a:lstStyle/>
          <a:p>
            <a:pPr marL="0" lvl="0" indent="0" algn="ctr" defTabSz="1866900">
              <a:lnSpc>
                <a:spcPct val="90000"/>
              </a:lnSpc>
              <a:spcBef>
                <a:spcPct val="0"/>
              </a:spcBef>
              <a:spcAft>
                <a:spcPct val="35000"/>
              </a:spcAft>
              <a:buNone/>
            </a:pPr>
            <a:r>
              <a:rPr lang="en-IE" sz="4200" kern="1200" dirty="0"/>
              <a:t>Knowledge</a:t>
            </a:r>
          </a:p>
        </p:txBody>
      </p:sp>
      <p:sp>
        <p:nvSpPr>
          <p:cNvPr id="6" name="Freeform: Shape 5">
            <a:extLst>
              <a:ext uri="{FF2B5EF4-FFF2-40B4-BE49-F238E27FC236}">
                <a16:creationId xmlns:a16="http://schemas.microsoft.com/office/drawing/2014/main" id="{3E3540D1-2C57-4012-A66C-439EBC978512}"/>
              </a:ext>
            </a:extLst>
          </p:cNvPr>
          <p:cNvSpPr/>
          <p:nvPr/>
        </p:nvSpPr>
        <p:spPr>
          <a:xfrm>
            <a:off x="457200" y="4171603"/>
            <a:ext cx="4114800" cy="2438401"/>
          </a:xfrm>
          <a:custGeom>
            <a:avLst/>
            <a:gdLst>
              <a:gd name="connsiteX0" fmla="*/ 0 w 4114800"/>
              <a:gd name="connsiteY0" fmla="*/ 0 h 2438400"/>
              <a:gd name="connsiteX1" fmla="*/ 3708392 w 4114800"/>
              <a:gd name="connsiteY1" fmla="*/ 0 h 2438400"/>
              <a:gd name="connsiteX2" fmla="*/ 4114800 w 4114800"/>
              <a:gd name="connsiteY2" fmla="*/ 406408 h 2438400"/>
              <a:gd name="connsiteX3" fmla="*/ 4114800 w 4114800"/>
              <a:gd name="connsiteY3" fmla="*/ 2438400 h 2438400"/>
              <a:gd name="connsiteX4" fmla="*/ 0 w 4114800"/>
              <a:gd name="connsiteY4" fmla="*/ 2438400 h 2438400"/>
              <a:gd name="connsiteX5" fmla="*/ 0 w 4114800"/>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800" h="2438400">
                <a:moveTo>
                  <a:pt x="4114800" y="2438400"/>
                </a:moveTo>
                <a:lnTo>
                  <a:pt x="406408" y="2438400"/>
                </a:lnTo>
                <a:cubicBezTo>
                  <a:pt x="181955" y="2438400"/>
                  <a:pt x="0" y="2256445"/>
                  <a:pt x="0" y="2031992"/>
                </a:cubicBezTo>
                <a:lnTo>
                  <a:pt x="0" y="0"/>
                </a:lnTo>
                <a:lnTo>
                  <a:pt x="4114800" y="0"/>
                </a:lnTo>
                <a:lnTo>
                  <a:pt x="4114800" y="2438400"/>
                </a:lnTo>
                <a:close/>
              </a:path>
            </a:pathLst>
          </a:custGeom>
          <a:solidFill>
            <a:srgbClr val="2B3A1E"/>
          </a:solidFill>
        </p:spPr>
        <p:style>
          <a:lnRef idx="2">
            <a:schemeClr val="lt1">
              <a:hueOff val="0"/>
              <a:satOff val="0"/>
              <a:lumOff val="0"/>
              <a:alphaOff val="0"/>
            </a:schemeClr>
          </a:lnRef>
          <a:fillRef idx="1">
            <a:scrgbClr r="0" g="0" b="0"/>
          </a:fillRef>
          <a:effectRef idx="0">
            <a:schemeClr val="accent2">
              <a:hueOff val="2006234"/>
              <a:satOff val="24697"/>
              <a:lumOff val="1177"/>
              <a:alphaOff val="0"/>
            </a:schemeClr>
          </a:effectRef>
          <a:fontRef idx="minor">
            <a:schemeClr val="lt1"/>
          </a:fontRef>
        </p:style>
        <p:txBody>
          <a:bodyPr spcFirstLastPara="0" vert="horz" wrap="square" lIns="298704" tIns="908304" rIns="298704" bIns="298705" numCol="1" spcCol="1270" anchor="ctr" anchorCtr="0">
            <a:noAutofit/>
          </a:bodyPr>
          <a:lstStyle/>
          <a:p>
            <a:pPr marL="0" lvl="0" indent="0" algn="ctr" defTabSz="1866900">
              <a:lnSpc>
                <a:spcPct val="90000"/>
              </a:lnSpc>
              <a:spcBef>
                <a:spcPct val="0"/>
              </a:spcBef>
              <a:spcAft>
                <a:spcPct val="35000"/>
              </a:spcAft>
              <a:buNone/>
            </a:pPr>
            <a:r>
              <a:rPr lang="en-IE" sz="4200" kern="1200" dirty="0"/>
              <a:t>Uncertainty</a:t>
            </a:r>
          </a:p>
        </p:txBody>
      </p:sp>
      <p:sp>
        <p:nvSpPr>
          <p:cNvPr id="7" name="Freeform: Shape 6">
            <a:extLst>
              <a:ext uri="{FF2B5EF4-FFF2-40B4-BE49-F238E27FC236}">
                <a16:creationId xmlns:a16="http://schemas.microsoft.com/office/drawing/2014/main" id="{B3D8F8A9-1B0C-47F5-BF05-5085963776A2}"/>
              </a:ext>
            </a:extLst>
          </p:cNvPr>
          <p:cNvSpPr/>
          <p:nvPr/>
        </p:nvSpPr>
        <p:spPr>
          <a:xfrm>
            <a:off x="4571999" y="4171604"/>
            <a:ext cx="4114800" cy="2438400"/>
          </a:xfrm>
          <a:custGeom>
            <a:avLst/>
            <a:gdLst>
              <a:gd name="connsiteX0" fmla="*/ 0 w 2438400"/>
              <a:gd name="connsiteY0" fmla="*/ 0 h 4114800"/>
              <a:gd name="connsiteX1" fmla="*/ 2031992 w 2438400"/>
              <a:gd name="connsiteY1" fmla="*/ 0 h 4114800"/>
              <a:gd name="connsiteX2" fmla="*/ 2438400 w 2438400"/>
              <a:gd name="connsiteY2" fmla="*/ 406408 h 4114800"/>
              <a:gd name="connsiteX3" fmla="*/ 2438400 w 2438400"/>
              <a:gd name="connsiteY3" fmla="*/ 4114800 h 4114800"/>
              <a:gd name="connsiteX4" fmla="*/ 0 w 2438400"/>
              <a:gd name="connsiteY4" fmla="*/ 4114800 h 4114800"/>
              <a:gd name="connsiteX5" fmla="*/ 0 w 2438400"/>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4114800">
                <a:moveTo>
                  <a:pt x="2438400" y="1"/>
                </a:moveTo>
                <a:lnTo>
                  <a:pt x="2438400" y="3428986"/>
                </a:lnTo>
                <a:cubicBezTo>
                  <a:pt x="2438400" y="3807750"/>
                  <a:pt x="2330575" y="4114799"/>
                  <a:pt x="2197566" y="4114799"/>
                </a:cubicBezTo>
                <a:lnTo>
                  <a:pt x="0" y="4114799"/>
                </a:lnTo>
                <a:lnTo>
                  <a:pt x="0" y="1"/>
                </a:lnTo>
                <a:lnTo>
                  <a:pt x="2438400" y="1"/>
                </a:lnTo>
                <a:close/>
              </a:path>
            </a:pathLst>
          </a:custGeom>
          <a:solidFill>
            <a:srgbClr val="4E6935"/>
          </a:solidFill>
        </p:spPr>
        <p:style>
          <a:lnRef idx="2">
            <a:schemeClr val="lt1">
              <a:hueOff val="0"/>
              <a:satOff val="0"/>
              <a:lumOff val="0"/>
              <a:alphaOff val="0"/>
            </a:schemeClr>
          </a:lnRef>
          <a:fillRef idx="1">
            <a:scrgbClr r="0" g="0" b="0"/>
          </a:fillRef>
          <a:effectRef idx="0">
            <a:schemeClr val="accent2">
              <a:hueOff val="3009350"/>
              <a:satOff val="37045"/>
              <a:lumOff val="1765"/>
              <a:alphaOff val="0"/>
            </a:schemeClr>
          </a:effectRef>
          <a:fontRef idx="minor">
            <a:schemeClr val="lt1"/>
          </a:fontRef>
        </p:style>
        <p:txBody>
          <a:bodyPr spcFirstLastPara="0" vert="horz" wrap="square" lIns="298704" tIns="908304" rIns="298704" bIns="298704" numCol="1" spcCol="1270" anchor="ctr" anchorCtr="0">
            <a:noAutofit/>
          </a:bodyPr>
          <a:lstStyle/>
          <a:p>
            <a:pPr marL="0" lvl="0" indent="0" algn="ctr" defTabSz="1866900">
              <a:lnSpc>
                <a:spcPct val="90000"/>
              </a:lnSpc>
              <a:spcBef>
                <a:spcPct val="0"/>
              </a:spcBef>
              <a:spcAft>
                <a:spcPct val="35000"/>
              </a:spcAft>
              <a:buNone/>
            </a:pPr>
            <a:r>
              <a:rPr lang="en-IE" sz="4200" kern="1200" dirty="0"/>
              <a:t>Communication</a:t>
            </a:r>
          </a:p>
        </p:txBody>
      </p:sp>
      <p:sp>
        <p:nvSpPr>
          <p:cNvPr id="8" name="Freeform: Shape 7">
            <a:extLst>
              <a:ext uri="{FF2B5EF4-FFF2-40B4-BE49-F238E27FC236}">
                <a16:creationId xmlns:a16="http://schemas.microsoft.com/office/drawing/2014/main" id="{3285D07D-47C1-49FA-B9B5-634CE020B581}"/>
              </a:ext>
            </a:extLst>
          </p:cNvPr>
          <p:cNvSpPr/>
          <p:nvPr/>
        </p:nvSpPr>
        <p:spPr>
          <a:xfrm>
            <a:off x="3337559" y="3562004"/>
            <a:ext cx="2468880" cy="1219200"/>
          </a:xfrm>
          <a:custGeom>
            <a:avLst/>
            <a:gdLst>
              <a:gd name="connsiteX0" fmla="*/ 0 w 2468880"/>
              <a:gd name="connsiteY0" fmla="*/ 203204 h 1219200"/>
              <a:gd name="connsiteX1" fmla="*/ 203204 w 2468880"/>
              <a:gd name="connsiteY1" fmla="*/ 0 h 1219200"/>
              <a:gd name="connsiteX2" fmla="*/ 2265676 w 2468880"/>
              <a:gd name="connsiteY2" fmla="*/ 0 h 1219200"/>
              <a:gd name="connsiteX3" fmla="*/ 2468880 w 2468880"/>
              <a:gd name="connsiteY3" fmla="*/ 203204 h 1219200"/>
              <a:gd name="connsiteX4" fmla="*/ 2468880 w 2468880"/>
              <a:gd name="connsiteY4" fmla="*/ 1015996 h 1219200"/>
              <a:gd name="connsiteX5" fmla="*/ 2265676 w 2468880"/>
              <a:gd name="connsiteY5" fmla="*/ 1219200 h 1219200"/>
              <a:gd name="connsiteX6" fmla="*/ 203204 w 2468880"/>
              <a:gd name="connsiteY6" fmla="*/ 1219200 h 1219200"/>
              <a:gd name="connsiteX7" fmla="*/ 0 w 2468880"/>
              <a:gd name="connsiteY7" fmla="*/ 1015996 h 1219200"/>
              <a:gd name="connsiteX8" fmla="*/ 0 w 2468880"/>
              <a:gd name="connsiteY8"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880" h="1219200">
                <a:moveTo>
                  <a:pt x="0" y="203204"/>
                </a:moveTo>
                <a:cubicBezTo>
                  <a:pt x="0" y="90978"/>
                  <a:pt x="90978" y="0"/>
                  <a:pt x="203204" y="0"/>
                </a:cubicBezTo>
                <a:lnTo>
                  <a:pt x="2265676" y="0"/>
                </a:lnTo>
                <a:cubicBezTo>
                  <a:pt x="2377902" y="0"/>
                  <a:pt x="2468880" y="90978"/>
                  <a:pt x="2468880" y="203204"/>
                </a:cubicBezTo>
                <a:lnTo>
                  <a:pt x="2468880" y="1015996"/>
                </a:lnTo>
                <a:cubicBezTo>
                  <a:pt x="2468880" y="1128222"/>
                  <a:pt x="2377902" y="1219200"/>
                  <a:pt x="2265676" y="1219200"/>
                </a:cubicBezTo>
                <a:lnTo>
                  <a:pt x="203204" y="1219200"/>
                </a:lnTo>
                <a:cubicBezTo>
                  <a:pt x="90978" y="1219200"/>
                  <a:pt x="0" y="1128222"/>
                  <a:pt x="0" y="1015996"/>
                </a:cubicBezTo>
                <a:lnTo>
                  <a:pt x="0" y="203204"/>
                </a:lnTo>
                <a:close/>
              </a:path>
            </a:pathLst>
          </a:cu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219536" tIns="219536" rIns="219536" bIns="219536" numCol="1" spcCol="1270" anchor="ctr" anchorCtr="0">
            <a:noAutofit/>
          </a:bodyPr>
          <a:lstStyle/>
          <a:p>
            <a:pPr marL="0" lvl="0" indent="0" algn="ctr" defTabSz="1866900">
              <a:lnSpc>
                <a:spcPct val="90000"/>
              </a:lnSpc>
              <a:spcBef>
                <a:spcPct val="0"/>
              </a:spcBef>
              <a:spcAft>
                <a:spcPct val="35000"/>
              </a:spcAft>
              <a:buNone/>
            </a:pPr>
            <a:r>
              <a:rPr lang="en-IE" sz="4200" kern="1200" dirty="0"/>
              <a:t>Forecast</a:t>
            </a:r>
          </a:p>
        </p:txBody>
      </p:sp>
    </p:spTree>
    <p:extLst>
      <p:ext uri="{BB962C8B-B14F-4D97-AF65-F5344CB8AC3E}">
        <p14:creationId xmlns:p14="http://schemas.microsoft.com/office/powerpoint/2010/main" val="23829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fontScale="90000"/>
          </a:bodyPr>
          <a:lstStyle/>
          <a:p>
            <a:r>
              <a:rPr lang="en-US" b="1" dirty="0">
                <a:solidFill>
                  <a:schemeClr val="accent1">
                    <a:lumMod val="75000"/>
                  </a:schemeClr>
                </a:solidFill>
              </a:rPr>
              <a:t>Ecological forecasting helps to understand macrosystems ecological interactions</a:t>
            </a:r>
          </a:p>
        </p:txBody>
      </p:sp>
      <p:sp>
        <p:nvSpPr>
          <p:cNvPr id="3" name="Content Placeholder 2"/>
          <p:cNvSpPr>
            <a:spLocks noGrp="1"/>
          </p:cNvSpPr>
          <p:nvPr>
            <p:ph idx="1"/>
          </p:nvPr>
        </p:nvSpPr>
        <p:spPr>
          <a:xfrm>
            <a:off x="316863" y="1608914"/>
            <a:ext cx="4724400" cy="4876800"/>
          </a:xfrm>
        </p:spPr>
        <p:txBody>
          <a:bodyPr>
            <a:normAutofit/>
          </a:bodyPr>
          <a:lstStyle/>
          <a:p>
            <a:pPr>
              <a:buFont typeface="Wingdings" panose="05000000000000000000" pitchFamily="2" charset="2"/>
              <a:buChar char="§"/>
            </a:pPr>
            <a:r>
              <a:rPr lang="en-US" sz="2350" dirty="0"/>
              <a:t>Ecological forecasting can be used to test our understanding of ecosystem function</a:t>
            </a:r>
          </a:p>
          <a:p>
            <a:pPr>
              <a:buFont typeface="Wingdings" panose="05000000000000000000" pitchFamily="2" charset="2"/>
              <a:buChar char="§"/>
            </a:pPr>
            <a:r>
              <a:rPr lang="en-US" sz="2350" dirty="0"/>
              <a:t>It can also inform the design of data collection at certain spatial and temporal scales</a:t>
            </a:r>
          </a:p>
          <a:p>
            <a:pPr>
              <a:buFont typeface="Wingdings" panose="05000000000000000000" pitchFamily="2" charset="2"/>
              <a:buChar char="§"/>
            </a:pPr>
            <a:r>
              <a:rPr lang="en-US" sz="2350" dirty="0"/>
              <a:t>Macrosystems ecologists study ecological dynamics and feedbacks at multiple interacting spatial and temporal scales</a:t>
            </a:r>
          </a:p>
          <a:p>
            <a:pPr>
              <a:buFont typeface="Wingdings" panose="05000000000000000000" pitchFamily="2" charset="2"/>
              <a:buChar char="§"/>
            </a:pPr>
            <a:endParaRPr lang="en-US" sz="2350" dirty="0"/>
          </a:p>
          <a:p>
            <a:pPr>
              <a:buFont typeface="Wingdings" panose="05000000000000000000" pitchFamily="2" charset="2"/>
              <a:buChar char="§"/>
            </a:pPr>
            <a:endParaRPr lang="en-US" sz="2350" dirty="0"/>
          </a:p>
          <a:p>
            <a:pPr>
              <a:buFont typeface="Wingdings" panose="05000000000000000000" pitchFamily="2" charset="2"/>
              <a:buChar char="§"/>
            </a:pPr>
            <a:endParaRPr lang="en-US" sz="800" dirty="0"/>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36563" y="3402528"/>
            <a:ext cx="3112137" cy="3078186"/>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4156365" y="6485714"/>
            <a:ext cx="4987636" cy="369332"/>
          </a:xfrm>
          <a:prstGeom prst="rect">
            <a:avLst/>
          </a:prstGeom>
          <a:noFill/>
        </p:spPr>
        <p:txBody>
          <a:bodyPr wrap="square" rtlCol="0">
            <a:spAutoFit/>
          </a:bodyPr>
          <a:lstStyle/>
          <a:p>
            <a:pPr algn="r"/>
            <a:r>
              <a:rPr lang="en-US" dirty="0"/>
              <a:t>Figure modified from: Heffernan et al. 2014</a:t>
            </a:r>
          </a:p>
        </p:txBody>
      </p:sp>
      <p:pic>
        <p:nvPicPr>
          <p:cNvPr id="11" name="Picture 10" descr="Diagram&#10;&#10;Description automatically generated">
            <a:extLst>
              <a:ext uri="{FF2B5EF4-FFF2-40B4-BE49-F238E27FC236}">
                <a16:creationId xmlns:a16="http://schemas.microsoft.com/office/drawing/2014/main" id="{86B23B21-0CC6-4D34-900D-7BA837F897FF}"/>
              </a:ext>
            </a:extLst>
          </p:cNvPr>
          <p:cNvPicPr>
            <a:picLocks noChangeAspect="1"/>
          </p:cNvPicPr>
          <p:nvPr/>
        </p:nvPicPr>
        <p:blipFill>
          <a:blip r:embed="rId4"/>
          <a:stretch>
            <a:fillRect/>
          </a:stretch>
        </p:blipFill>
        <p:spPr>
          <a:xfrm>
            <a:off x="6126154" y="1419841"/>
            <a:ext cx="2522546" cy="2061696"/>
          </a:xfrm>
          <a:prstGeom prst="rect">
            <a:avLst/>
          </a:prstGeom>
        </p:spPr>
      </p:pic>
    </p:spTree>
    <p:extLst>
      <p:ext uri="{BB962C8B-B14F-4D97-AF65-F5344CB8AC3E}">
        <p14:creationId xmlns:p14="http://schemas.microsoft.com/office/powerpoint/2010/main" val="1300622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Quantifying 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49" y="1524000"/>
            <a:ext cx="6080761" cy="5124450"/>
          </a:xfrm>
        </p:spPr>
        <p:txBody>
          <a:bodyPr>
            <a:normAutofit/>
          </a:bodyPr>
          <a:lstStyle/>
          <a:p>
            <a:r>
              <a:rPr lang="en-US" dirty="0"/>
              <a:t>Analyzing the sources of uncertainty can inform which measurements are critical to reduce uncertainty</a:t>
            </a:r>
          </a:p>
          <a:p>
            <a:r>
              <a:rPr lang="en-US" dirty="0"/>
              <a:t>Quantifying uncertainty can include:</a:t>
            </a:r>
          </a:p>
          <a:p>
            <a:pPr marL="731520" lvl="1" indent="-457200">
              <a:buFont typeface="+mj-lt"/>
              <a:buAutoNum type="arabicPeriod"/>
            </a:pPr>
            <a:r>
              <a:rPr lang="en-US" dirty="0"/>
              <a:t>Historical performance of models</a:t>
            </a:r>
          </a:p>
          <a:p>
            <a:pPr marL="731520" lvl="1" indent="-457200">
              <a:buFont typeface="+mj-lt"/>
              <a:buAutoNum type="arabicPeriod"/>
            </a:pPr>
            <a:r>
              <a:rPr lang="en-US" dirty="0"/>
              <a:t>Known variability in natural processes</a:t>
            </a:r>
          </a:p>
          <a:p>
            <a:pPr marL="731520" lvl="1" indent="-457200">
              <a:buFont typeface="+mj-lt"/>
              <a:buAutoNum type="arabicPeriod"/>
            </a:pPr>
            <a:r>
              <a:rPr lang="en-US" dirty="0"/>
              <a:t>Analysis of the data which is used to generate the forecast</a:t>
            </a:r>
          </a:p>
        </p:txBody>
      </p:sp>
    </p:spTree>
    <p:extLst>
      <p:ext uri="{BB962C8B-B14F-4D97-AF65-F5344CB8AC3E}">
        <p14:creationId xmlns:p14="http://schemas.microsoft.com/office/powerpoint/2010/main" val="402628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2018314"/>
            <a:ext cx="9144001" cy="800219"/>
          </a:xfrm>
          <a:prstGeom prst="rect">
            <a:avLst/>
          </a:prstGeom>
        </p:spPr>
        <p:txBody>
          <a:bodyPr wrap="square">
            <a:spAutoFit/>
          </a:bodyPr>
          <a:lstStyle/>
          <a:p>
            <a:pPr algn="ctr"/>
            <a:r>
              <a:rPr lang="en-US" sz="4600" dirty="0"/>
              <a:t>What do we Forecast?</a:t>
            </a:r>
          </a:p>
        </p:txBody>
      </p:sp>
      <p:sp>
        <p:nvSpPr>
          <p:cNvPr id="5" name="TextBox 4">
            <a:extLst>
              <a:ext uri="{FF2B5EF4-FFF2-40B4-BE49-F238E27FC236}">
                <a16:creationId xmlns:a16="http://schemas.microsoft.com/office/drawing/2014/main" id="{26EF389D-6622-4209-BE1D-C3ECBA4B598C}"/>
              </a:ext>
            </a:extLst>
          </p:cNvPr>
          <p:cNvSpPr txBox="1"/>
          <p:nvPr/>
        </p:nvSpPr>
        <p:spPr>
          <a:xfrm>
            <a:off x="313265" y="3013976"/>
            <a:ext cx="8517468" cy="4154984"/>
          </a:xfrm>
          <a:prstGeom prst="rect">
            <a:avLst/>
          </a:prstGeom>
          <a:noFill/>
        </p:spPr>
        <p:txBody>
          <a:bodyPr wrap="square" numCol="2" rtlCol="0">
            <a:spAutoFit/>
          </a:bodyPr>
          <a:lstStyle/>
          <a:p>
            <a:pPr marL="285750" indent="-285750">
              <a:buFont typeface="Arial" panose="020B0604020202020204" pitchFamily="34" charset="0"/>
              <a:buChar char="•"/>
            </a:pPr>
            <a:r>
              <a:rPr lang="en-US" sz="2400" dirty="0"/>
              <a:t>Weather </a:t>
            </a:r>
          </a:p>
          <a:p>
            <a:pPr marL="285750" indent="-285750">
              <a:buFont typeface="Arial" panose="020B0604020202020204" pitchFamily="34" charset="0"/>
              <a:buChar char="•"/>
            </a:pPr>
            <a:r>
              <a:rPr lang="en-US" sz="2400" dirty="0"/>
              <a:t>Floods</a:t>
            </a:r>
          </a:p>
          <a:p>
            <a:pPr marL="285750" indent="-285750">
              <a:buFont typeface="Arial" panose="020B0604020202020204" pitchFamily="34" charset="0"/>
              <a:buChar char="•"/>
            </a:pPr>
            <a:r>
              <a:rPr lang="en-US" sz="2400" dirty="0"/>
              <a:t>Hurricanes</a:t>
            </a:r>
          </a:p>
          <a:p>
            <a:pPr marL="285750" indent="-285750">
              <a:buFont typeface="Arial" panose="020B0604020202020204" pitchFamily="34" charset="0"/>
              <a:buChar char="•"/>
            </a:pPr>
            <a:r>
              <a:rPr lang="en-US" sz="2400" dirty="0"/>
              <a:t>Forest fires</a:t>
            </a:r>
          </a:p>
          <a:p>
            <a:pPr marL="285750" indent="-285750">
              <a:buFont typeface="Arial" panose="020B0604020202020204" pitchFamily="34" charset="0"/>
              <a:buChar char="•"/>
            </a:pPr>
            <a:r>
              <a:rPr lang="en-US" sz="2400" dirty="0"/>
              <a:t>Economy</a:t>
            </a:r>
          </a:p>
          <a:p>
            <a:pPr marL="285750" indent="-285750">
              <a:buFont typeface="Arial" panose="020B0604020202020204" pitchFamily="34" charset="0"/>
              <a:buChar char="•"/>
            </a:pPr>
            <a:r>
              <a:rPr lang="en-US" sz="2400" dirty="0"/>
              <a:t>Disease transmission</a:t>
            </a:r>
          </a:p>
          <a:p>
            <a:pPr marL="285750" indent="-285750">
              <a:buFont typeface="Arial" panose="020B0604020202020204" pitchFamily="34" charset="0"/>
              <a:buChar char="•"/>
            </a:pPr>
            <a:r>
              <a:rPr lang="en-US" sz="2400" dirty="0"/>
              <a:t>Election results</a:t>
            </a:r>
          </a:p>
          <a:p>
            <a:pPr marL="285750" indent="-285750">
              <a:buFont typeface="Arial" panose="020B0604020202020204" pitchFamily="34" charset="0"/>
              <a:buChar char="•"/>
            </a:pPr>
            <a:r>
              <a:rPr lang="en-US" sz="2400" dirty="0"/>
              <a:t>Greenhouse gas emissions</a:t>
            </a:r>
          </a:p>
          <a:p>
            <a:pPr marL="285750" indent="-285750">
              <a:buFont typeface="Arial" panose="020B0604020202020204" pitchFamily="34" charset="0"/>
              <a:buChar char="•"/>
            </a:pPr>
            <a:r>
              <a:rPr lang="en-US" sz="2400" dirty="0"/>
              <a:t>Earthquakes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Land use</a:t>
            </a:r>
          </a:p>
          <a:p>
            <a:pPr marL="285750" indent="-285750">
              <a:buFont typeface="Arial" panose="020B0604020202020204" pitchFamily="34" charset="0"/>
              <a:buChar char="•"/>
            </a:pPr>
            <a:r>
              <a:rPr lang="en-US" sz="2400" dirty="0"/>
              <a:t>Player and team performance in sports</a:t>
            </a:r>
          </a:p>
          <a:p>
            <a:pPr marL="285750" indent="-285750">
              <a:buFont typeface="Arial" panose="020B0604020202020204" pitchFamily="34" charset="0"/>
              <a:buChar char="•"/>
            </a:pPr>
            <a:r>
              <a:rPr lang="en-US" sz="2400" dirty="0"/>
              <a:t>Sales</a:t>
            </a:r>
          </a:p>
          <a:p>
            <a:pPr marL="285750" indent="-285750">
              <a:buFont typeface="Arial" panose="020B0604020202020204" pitchFamily="34" charset="0"/>
              <a:buChar char="•"/>
            </a:pPr>
            <a:r>
              <a:rPr lang="en-US" sz="2400" dirty="0"/>
              <a:t>Transport planning</a:t>
            </a:r>
          </a:p>
          <a:p>
            <a:pPr marL="285750" indent="-285750">
              <a:buFont typeface="Arial" panose="020B0604020202020204" pitchFamily="34" charset="0"/>
              <a:buChar char="•"/>
            </a:pPr>
            <a:r>
              <a:rPr lang="en-US" sz="2400" dirty="0"/>
              <a:t>and much more!</a:t>
            </a:r>
          </a:p>
          <a:p>
            <a:pPr marL="285750" indent="-285750">
              <a:buFont typeface="Arial" panose="020B0604020202020204" pitchFamily="34" charset="0"/>
              <a:buChar char="•"/>
            </a:pPr>
            <a:endParaRPr lang="en-IE" sz="2400" dirty="0"/>
          </a:p>
        </p:txBody>
      </p:sp>
    </p:spTree>
    <p:extLst>
      <p:ext uri="{BB962C8B-B14F-4D97-AF65-F5344CB8AC3E}">
        <p14:creationId xmlns:p14="http://schemas.microsoft.com/office/powerpoint/2010/main" val="39484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anim calcmode="lin" valueType="num">
                                      <p:cBhvr>
                                        <p:cTn id="3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0"/>
                                        <p:tgtEl>
                                          <p:spTgt spid="5">
                                            <p:txEl>
                                              <p:pRg st="6" end="6"/>
                                            </p:txEl>
                                          </p:spTgt>
                                        </p:tgtEl>
                                      </p:cBhvr>
                                    </p:animEffect>
                                    <p:anim calcmode="lin" valueType="num">
                                      <p:cBhvr>
                                        <p:cTn id="3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anim calcmode="lin" valueType="num">
                                      <p:cBhvr>
                                        <p:cTn id="4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1000"/>
                                        <p:tgtEl>
                                          <p:spTgt spid="5">
                                            <p:txEl>
                                              <p:pRg st="8" end="8"/>
                                            </p:txEl>
                                          </p:spTgt>
                                        </p:tgtEl>
                                      </p:cBhvr>
                                    </p:animEffect>
                                    <p:anim calcmode="lin" valueType="num">
                                      <p:cBhvr>
                                        <p:cTn id="4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1000"/>
                                        <p:tgtEl>
                                          <p:spTgt spid="5">
                                            <p:txEl>
                                              <p:pRg st="11" end="11"/>
                                            </p:txEl>
                                          </p:spTgt>
                                        </p:tgtEl>
                                      </p:cBhvr>
                                    </p:animEffect>
                                    <p:anim calcmode="lin" valueType="num">
                                      <p:cBhvr>
                                        <p:cTn id="53"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1000"/>
                                        <p:tgtEl>
                                          <p:spTgt spid="5">
                                            <p:txEl>
                                              <p:pRg st="12" end="12"/>
                                            </p:txEl>
                                          </p:spTgt>
                                        </p:tgtEl>
                                      </p:cBhvr>
                                    </p:animEffect>
                                    <p:anim calcmode="lin" valueType="num">
                                      <p:cBhvr>
                                        <p:cTn id="58"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9"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1000"/>
                                        <p:tgtEl>
                                          <p:spTgt spid="5">
                                            <p:txEl>
                                              <p:pRg st="13" end="13"/>
                                            </p:txEl>
                                          </p:spTgt>
                                        </p:tgtEl>
                                      </p:cBhvr>
                                    </p:animEffect>
                                    <p:anim calcmode="lin" valueType="num">
                                      <p:cBhvr>
                                        <p:cTn id="63"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1000"/>
                                        <p:tgtEl>
                                          <p:spTgt spid="5">
                                            <p:txEl>
                                              <p:pRg st="14" end="14"/>
                                            </p:txEl>
                                          </p:spTgt>
                                        </p:tgtEl>
                                      </p:cBhvr>
                                    </p:animEffect>
                                    <p:anim calcmode="lin" valueType="num">
                                      <p:cBhvr>
                                        <p:cTn id="68"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9" dur="1000" fill="hold"/>
                                        <p:tgtEl>
                                          <p:spTgt spid="5">
                                            <p:txEl>
                                              <p:pRg st="14" end="14"/>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
                                            <p:txEl>
                                              <p:pRg st="15" end="15"/>
                                            </p:txEl>
                                          </p:spTgt>
                                        </p:tgtEl>
                                        <p:attrNameLst>
                                          <p:attrName>style.visibility</p:attrName>
                                        </p:attrNameLst>
                                      </p:cBhvr>
                                      <p:to>
                                        <p:strVal val="visible"/>
                                      </p:to>
                                    </p:set>
                                    <p:animEffect transition="in" filter="fade">
                                      <p:cBhvr>
                                        <p:cTn id="72" dur="1000"/>
                                        <p:tgtEl>
                                          <p:spTgt spid="5">
                                            <p:txEl>
                                              <p:pRg st="15" end="15"/>
                                            </p:txEl>
                                          </p:spTgt>
                                        </p:tgtEl>
                                      </p:cBhvr>
                                    </p:animEffect>
                                    <p:anim calcmode="lin" valueType="num">
                                      <p:cBhvr>
                                        <p:cTn id="73"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74" dur="1000" fill="hold"/>
                                        <p:tgtEl>
                                          <p:spTgt spid="5">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7873-45B9-4C54-83B0-C5C284A8F15F}"/>
              </a:ext>
            </a:extLst>
          </p:cNvPr>
          <p:cNvSpPr>
            <a:spLocks noGrp="1"/>
          </p:cNvSpPr>
          <p:nvPr>
            <p:ph type="title"/>
          </p:nvPr>
        </p:nvSpPr>
        <p:spPr/>
        <p:txBody>
          <a:bodyPr/>
          <a:lstStyle/>
          <a:p>
            <a:r>
              <a:rPr lang="en-IE" dirty="0">
                <a:solidFill>
                  <a:schemeClr val="accent1">
                    <a:lumMod val="75000"/>
                  </a:schemeClr>
                </a:solidFill>
              </a:rPr>
              <a:t>What is the purpose of a forecast?</a:t>
            </a:r>
          </a:p>
        </p:txBody>
      </p:sp>
      <p:sp>
        <p:nvSpPr>
          <p:cNvPr id="3" name="Content Placeholder 2">
            <a:extLst>
              <a:ext uri="{FF2B5EF4-FFF2-40B4-BE49-F238E27FC236}">
                <a16:creationId xmlns:a16="http://schemas.microsoft.com/office/drawing/2014/main" id="{101F3B4B-7D6B-4E0C-BCA6-11EF9968AE22}"/>
              </a:ext>
            </a:extLst>
          </p:cNvPr>
          <p:cNvSpPr>
            <a:spLocks noGrp="1"/>
          </p:cNvSpPr>
          <p:nvPr>
            <p:ph idx="1"/>
          </p:nvPr>
        </p:nvSpPr>
        <p:spPr>
          <a:xfrm>
            <a:off x="457200" y="1600200"/>
            <a:ext cx="4809281" cy="4876800"/>
          </a:xfrm>
        </p:spPr>
        <p:txBody>
          <a:bodyPr/>
          <a:lstStyle/>
          <a:p>
            <a:r>
              <a:rPr lang="en-IE" dirty="0"/>
              <a:t>Preparation</a:t>
            </a:r>
          </a:p>
          <a:p>
            <a:pPr lvl="1"/>
            <a:r>
              <a:rPr lang="en-IE" dirty="0" err="1"/>
              <a:t>e.g</a:t>
            </a:r>
            <a:r>
              <a:rPr lang="en-IE" dirty="0"/>
              <a:t> weather forecast - hurricanes</a:t>
            </a:r>
          </a:p>
          <a:p>
            <a:endParaRPr lang="en-IE" dirty="0"/>
          </a:p>
          <a:p>
            <a:r>
              <a:rPr lang="en-IE" dirty="0"/>
              <a:t>Action</a:t>
            </a:r>
          </a:p>
          <a:p>
            <a:pPr lvl="1"/>
            <a:r>
              <a:rPr lang="en-IE" dirty="0"/>
              <a:t>e.g. disease forecasting, fire forecasts</a:t>
            </a:r>
          </a:p>
        </p:txBody>
      </p:sp>
      <p:pic>
        <p:nvPicPr>
          <p:cNvPr id="4" name="Picture 2" descr="Flatten Curve 1">
            <a:extLst>
              <a:ext uri="{FF2B5EF4-FFF2-40B4-BE49-F238E27FC236}">
                <a16:creationId xmlns:a16="http://schemas.microsoft.com/office/drawing/2014/main" id="{9EDB3FF0-6771-431D-BF01-77A5E2ED57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36" r="7491"/>
          <a:stretch/>
        </p:blipFill>
        <p:spPr bwMode="auto">
          <a:xfrm>
            <a:off x="235919" y="4261771"/>
            <a:ext cx="4289782" cy="2474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latten Curve 2">
            <a:extLst>
              <a:ext uri="{FF2B5EF4-FFF2-40B4-BE49-F238E27FC236}">
                <a16:creationId xmlns:a16="http://schemas.microsoft.com/office/drawing/2014/main" id="{C7856CD8-4129-44ED-8C14-9B9B30A34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36" r="7491"/>
          <a:stretch/>
        </p:blipFill>
        <p:spPr bwMode="auto">
          <a:xfrm>
            <a:off x="4183884" y="4261770"/>
            <a:ext cx="4335083" cy="2500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opical Cyclone Track and Watches/Warnings&#10;image example for Hurricane Sandy">
            <a:extLst>
              <a:ext uri="{FF2B5EF4-FFF2-40B4-BE49-F238E27FC236}">
                <a16:creationId xmlns:a16="http://schemas.microsoft.com/office/drawing/2014/main" id="{6A9306A5-9780-4B45-AFA3-ACC435AD9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734" y="1524000"/>
            <a:ext cx="3142678" cy="257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1000"/>
                                        <p:tgtEl>
                                          <p:spTgt spid="1026"/>
                                        </p:tgtEl>
                                      </p:cBhvr>
                                    </p:animEffect>
                                    <p:anim calcmode="lin" valueType="num">
                                      <p:cBhvr>
                                        <p:cTn id="17" dur="1000" fill="hold"/>
                                        <p:tgtEl>
                                          <p:spTgt spid="1026"/>
                                        </p:tgtEl>
                                        <p:attrNameLst>
                                          <p:attrName>ppt_x</p:attrName>
                                        </p:attrNameLst>
                                      </p:cBhvr>
                                      <p:tavLst>
                                        <p:tav tm="0">
                                          <p:val>
                                            <p:strVal val="#ppt_x"/>
                                          </p:val>
                                        </p:tav>
                                        <p:tav tm="100000">
                                          <p:val>
                                            <p:strVal val="#ppt_x"/>
                                          </p:val>
                                        </p:tav>
                                      </p:tavLst>
                                    </p:anim>
                                    <p:anim calcmode="lin" valueType="num">
                                      <p:cBhvr>
                                        <p:cTn id="1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800219"/>
          </a:xfrm>
          <a:prstGeom prst="rect">
            <a:avLst/>
          </a:prstGeom>
        </p:spPr>
        <p:txBody>
          <a:bodyPr wrap="square">
            <a:spAutoFit/>
          </a:bodyPr>
          <a:lstStyle/>
          <a:p>
            <a:pPr algn="ctr"/>
            <a:r>
              <a:rPr lang="en-US" sz="4600" dirty="0"/>
              <a:t>What is an Ecological Forecast?</a:t>
            </a:r>
          </a:p>
        </p:txBody>
      </p:sp>
      <p:sp>
        <p:nvSpPr>
          <p:cNvPr id="4" name="Rectangle 3">
            <a:extLst>
              <a:ext uri="{FF2B5EF4-FFF2-40B4-BE49-F238E27FC236}">
                <a16:creationId xmlns:a16="http://schemas.microsoft.com/office/drawing/2014/main" id="{CF3D7E8D-CC77-487F-A6AF-F4A9392E8183}"/>
              </a:ext>
            </a:extLst>
          </p:cNvPr>
          <p:cNvSpPr/>
          <p:nvPr/>
        </p:nvSpPr>
        <p:spPr>
          <a:xfrm>
            <a:off x="0" y="3829147"/>
            <a:ext cx="9144001" cy="1077218"/>
          </a:xfrm>
          <a:prstGeom prst="rect">
            <a:avLst/>
          </a:prstGeom>
        </p:spPr>
        <p:txBody>
          <a:bodyPr wrap="square">
            <a:spAutoFit/>
          </a:bodyPr>
          <a:lstStyle/>
          <a:p>
            <a:pPr algn="ctr"/>
            <a:r>
              <a:rPr lang="en-US" sz="3200" i="1" dirty="0"/>
              <a:t>“Prediction of future environmental conditions with uncertainty”</a:t>
            </a:r>
          </a:p>
        </p:txBody>
      </p:sp>
    </p:spTree>
    <p:extLst>
      <p:ext uri="{BB962C8B-B14F-4D97-AF65-F5344CB8AC3E}">
        <p14:creationId xmlns:p14="http://schemas.microsoft.com/office/powerpoint/2010/main" val="635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50" y="702197"/>
            <a:ext cx="8401050" cy="5124450"/>
          </a:xfrm>
        </p:spPr>
        <p:txBody>
          <a:bodyPr>
            <a:normAutofit/>
          </a:bodyPr>
          <a:lstStyle/>
          <a:p>
            <a:endParaRPr lang="en-US" dirty="0"/>
          </a:p>
          <a:p>
            <a:pPr marL="0" indent="0">
              <a:buNone/>
            </a:pPr>
            <a:endParaRPr lang="en-US" dirty="0"/>
          </a:p>
          <a:p>
            <a:r>
              <a:rPr lang="en-US" dirty="0"/>
              <a:t>A forecast is a well-informed guess of the future; therefore, it will always be uncertain</a:t>
            </a:r>
          </a:p>
          <a:p>
            <a:r>
              <a:rPr lang="en-US" dirty="0"/>
              <a:t>It is at the core of how people evaluate risk and make decisions</a:t>
            </a:r>
          </a:p>
          <a:p>
            <a:r>
              <a:rPr lang="en-US" dirty="0"/>
              <a:t>Uncertainty generally increases with time into the future</a:t>
            </a:r>
          </a:p>
          <a:p>
            <a:endParaRPr lang="en-US" dirty="0"/>
          </a:p>
        </p:txBody>
      </p:sp>
      <p:pic>
        <p:nvPicPr>
          <p:cNvPr id="4" name="Picture 3" descr="A picture containing chart&#10;&#10;Description automatically generated">
            <a:extLst>
              <a:ext uri="{FF2B5EF4-FFF2-40B4-BE49-F238E27FC236}">
                <a16:creationId xmlns:a16="http://schemas.microsoft.com/office/drawing/2014/main" id="{F86E55A4-075F-465B-B6F2-698F5392A622}"/>
              </a:ext>
            </a:extLst>
          </p:cNvPr>
          <p:cNvPicPr>
            <a:picLocks noChangeAspect="1"/>
          </p:cNvPicPr>
          <p:nvPr/>
        </p:nvPicPr>
        <p:blipFill rotWithShape="1">
          <a:blip r:embed="rId3"/>
          <a:srcRect r="22857"/>
          <a:stretch/>
        </p:blipFill>
        <p:spPr>
          <a:xfrm>
            <a:off x="3799070" y="3345083"/>
            <a:ext cx="4097004" cy="3414170"/>
          </a:xfrm>
          <a:prstGeom prst="rect">
            <a:avLst/>
          </a:prstGeom>
          <a:ln>
            <a:solidFill>
              <a:schemeClr val="tx1"/>
            </a:solidFill>
          </a:ln>
        </p:spPr>
      </p:pic>
      <p:sp>
        <p:nvSpPr>
          <p:cNvPr id="3" name="TextBox 2">
            <a:extLst>
              <a:ext uri="{FF2B5EF4-FFF2-40B4-BE49-F238E27FC236}">
                <a16:creationId xmlns:a16="http://schemas.microsoft.com/office/drawing/2014/main" id="{9602E017-1A55-429F-9EE4-651AB6666A36}"/>
              </a:ext>
            </a:extLst>
          </p:cNvPr>
          <p:cNvSpPr txBox="1"/>
          <p:nvPr/>
        </p:nvSpPr>
        <p:spPr>
          <a:xfrm>
            <a:off x="457200" y="5456835"/>
            <a:ext cx="3341870" cy="1077218"/>
          </a:xfrm>
          <a:prstGeom prst="rect">
            <a:avLst/>
          </a:prstGeom>
          <a:noFill/>
        </p:spPr>
        <p:txBody>
          <a:bodyPr wrap="square" rtlCol="0">
            <a:spAutoFit/>
          </a:bodyPr>
          <a:lstStyle/>
          <a:p>
            <a:r>
              <a:rPr lang="en-US" sz="1600" i="1" dirty="0"/>
              <a:t>Plot showing 16 day forecast of air pressure with shaded regions showing 95% confidence interval and the solid line represents the median</a:t>
            </a:r>
            <a:endParaRPr lang="en-IE" sz="1600" i="1" dirty="0"/>
          </a:p>
        </p:txBody>
      </p:sp>
    </p:spTree>
    <p:extLst>
      <p:ext uri="{BB962C8B-B14F-4D97-AF65-F5344CB8AC3E}">
        <p14:creationId xmlns:p14="http://schemas.microsoft.com/office/powerpoint/2010/main" val="288850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Tree>
    <p:extLst>
      <p:ext uri="{BB962C8B-B14F-4D97-AF65-F5344CB8AC3E}">
        <p14:creationId xmlns:p14="http://schemas.microsoft.com/office/powerpoint/2010/main" val="5551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additive="base">
                                        <p:cTn id="20" dur="500" fill="hold"/>
                                        <p:tgtEl>
                                          <p:spTgt spid="73"/>
                                        </p:tgtEl>
                                        <p:attrNameLst>
                                          <p:attrName>ppt_x</p:attrName>
                                        </p:attrNameLst>
                                      </p:cBhvr>
                                      <p:tavLst>
                                        <p:tav tm="0">
                                          <p:val>
                                            <p:strVal val="#ppt_x"/>
                                          </p:val>
                                        </p:tav>
                                        <p:tav tm="100000">
                                          <p:val>
                                            <p:strVal val="#ppt_x"/>
                                          </p:val>
                                        </p:tav>
                                      </p:tavLst>
                                    </p:anim>
                                    <p:anim calcmode="lin" valueType="num">
                                      <p:cBhvr additive="base">
                                        <p:cTn id="2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4"/>
                                        </p:tgtEl>
                                        <p:attrNameLst>
                                          <p:attrName>style.visibility</p:attrName>
                                        </p:attrNameLst>
                                      </p:cBhvr>
                                      <p:to>
                                        <p:strVal val="visible"/>
                                      </p:to>
                                    </p:set>
                                    <p:anim calcmode="lin" valueType="num">
                                      <p:cBhvr additive="base">
                                        <p:cTn id="26" dur="500" fill="hold"/>
                                        <p:tgtEl>
                                          <p:spTgt spid="74"/>
                                        </p:tgtEl>
                                        <p:attrNameLst>
                                          <p:attrName>ppt_x</p:attrName>
                                        </p:attrNameLst>
                                      </p:cBhvr>
                                      <p:tavLst>
                                        <p:tav tm="0">
                                          <p:val>
                                            <p:strVal val="#ppt_x"/>
                                          </p:val>
                                        </p:tav>
                                        <p:tav tm="100000">
                                          <p:val>
                                            <p:strVal val="#ppt_x"/>
                                          </p:val>
                                        </p:tav>
                                      </p:tavLst>
                                    </p:anim>
                                    <p:anim calcmode="lin" valueType="num">
                                      <p:cBhvr additive="base">
                                        <p:cTn id="2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ppt_x"/>
                                          </p:val>
                                        </p:tav>
                                        <p:tav tm="100000">
                                          <p:val>
                                            <p:strVal val="#ppt_x"/>
                                          </p:val>
                                        </p:tav>
                                      </p:tavLst>
                                    </p:anim>
                                    <p:anim calcmode="lin" valueType="num">
                                      <p:cBhvr additive="base">
                                        <p:cTn id="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 calcmode="lin" valueType="num">
                                      <p:cBhvr additive="base">
                                        <p:cTn id="38" dur="500" fill="hold"/>
                                        <p:tgtEl>
                                          <p:spTgt spid="76"/>
                                        </p:tgtEl>
                                        <p:attrNameLst>
                                          <p:attrName>ppt_x</p:attrName>
                                        </p:attrNameLst>
                                      </p:cBhvr>
                                      <p:tavLst>
                                        <p:tav tm="0">
                                          <p:val>
                                            <p:strVal val="#ppt_x"/>
                                          </p:val>
                                        </p:tav>
                                        <p:tav tm="100000">
                                          <p:val>
                                            <p:strVal val="#ppt_x"/>
                                          </p:val>
                                        </p:tav>
                                      </p:tavLst>
                                    </p:anim>
                                    <p:anim calcmode="lin" valueType="num">
                                      <p:cBhvr additive="base">
                                        <p:cTn id="3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ppt_x"/>
                                          </p:val>
                                        </p:tav>
                                        <p:tav tm="100000">
                                          <p:val>
                                            <p:strVal val="#ppt_x"/>
                                          </p:val>
                                        </p:tav>
                                      </p:tavLst>
                                    </p:anim>
                                    <p:anim calcmode="lin" valueType="num">
                                      <p:cBhvr additive="base">
                                        <p:cTn id="4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31070</TotalTime>
  <Words>3916</Words>
  <Application>Microsoft Office PowerPoint</Application>
  <PresentationFormat>On-screen Show (4:3)</PresentationFormat>
  <Paragraphs>444</Paragraphs>
  <Slides>42</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Wingdings</vt:lpstr>
      <vt:lpstr>KF PPT go-to</vt:lpstr>
      <vt:lpstr>Macrosystems EDDIE:  Introduction to Ecological Forecasting </vt:lpstr>
      <vt:lpstr> Overview of today</vt:lpstr>
      <vt:lpstr> Ecosystems are changing worldwide…</vt:lpstr>
      <vt:lpstr> Before we start</vt:lpstr>
      <vt:lpstr> Before we start</vt:lpstr>
      <vt:lpstr>What is the purpose of a forecast?</vt:lpstr>
      <vt:lpstr> Our focal question:</vt:lpstr>
      <vt:lpstr>Uncertainty</vt:lpstr>
      <vt:lpstr>PowerPoint Presentation</vt:lpstr>
      <vt:lpstr>Create Hypothesis</vt:lpstr>
      <vt:lpstr>Build Model</vt:lpstr>
      <vt:lpstr>Quantify Uncertainty</vt:lpstr>
      <vt:lpstr>Generate Forecast</vt:lpstr>
      <vt:lpstr>Communicate Forecast</vt:lpstr>
      <vt:lpstr>Assess Forecast</vt:lpstr>
      <vt:lpstr>Update Model</vt:lpstr>
      <vt:lpstr>PowerPoint Presentation</vt:lpstr>
      <vt:lpstr>Today…</vt:lpstr>
      <vt:lpstr>What are the drivers of primary productivity in a lake?</vt:lpstr>
      <vt:lpstr>Primary Productivity Model</vt:lpstr>
      <vt:lpstr>Primary Productivity Model</vt:lpstr>
      <vt:lpstr>Primary Productivity Model</vt:lpstr>
      <vt:lpstr>National Ecological Observatory Network (NEON)</vt:lpstr>
      <vt:lpstr> Learning objectives of today’s module:</vt:lpstr>
      <vt:lpstr> Activity A</vt:lpstr>
      <vt:lpstr> Activity B</vt:lpstr>
      <vt:lpstr> Activity C</vt:lpstr>
      <vt:lpstr>Shiny App</vt:lpstr>
      <vt:lpstr>Let’s Go!</vt:lpstr>
      <vt:lpstr>Saving &amp; Resuming Progress</vt:lpstr>
      <vt:lpstr>Downloading the Report</vt:lpstr>
      <vt:lpstr> Thank you for participating! </vt:lpstr>
      <vt:lpstr>Macrosystems EDDIE:  Introduction to Ecological Forecasting continued… </vt:lpstr>
      <vt:lpstr>Round 2 – Activity B </vt:lpstr>
      <vt:lpstr>Assignment</vt:lpstr>
      <vt:lpstr>Models Primary Production in Lakes</vt:lpstr>
      <vt:lpstr>Model Components</vt:lpstr>
      <vt:lpstr>PowerPoint Presentation</vt:lpstr>
      <vt:lpstr>Ecological Forecast Examples</vt:lpstr>
      <vt:lpstr>What do you think are the key components of a forecast?</vt:lpstr>
      <vt:lpstr>Ecological forecasting helps to understand macrosystems ecological interactions</vt:lpstr>
      <vt:lpstr>Quantifying Uncertainty</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Tadhg Moore</cp:lastModifiedBy>
  <cp:revision>411</cp:revision>
  <dcterms:created xsi:type="dcterms:W3CDTF">2015-09-21T16:03:57Z</dcterms:created>
  <dcterms:modified xsi:type="dcterms:W3CDTF">2021-02-16T18:57:58Z</dcterms:modified>
</cp:coreProperties>
</file>